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2">
  <p:sldMasterIdLst>
    <p:sldMasterId id="2147483663" r:id="rId1"/>
    <p:sldMasterId id="2147483689" r:id="rId2"/>
    <p:sldMasterId id="2147483701" r:id="rId3"/>
  </p:sldMasterIdLst>
  <p:notesMasterIdLst>
    <p:notesMasterId r:id="rId19"/>
  </p:notesMasterIdLst>
  <p:sldIdLst>
    <p:sldId id="317" r:id="rId4"/>
    <p:sldId id="380" r:id="rId5"/>
    <p:sldId id="381" r:id="rId6"/>
    <p:sldId id="392" r:id="rId7"/>
    <p:sldId id="382" r:id="rId8"/>
    <p:sldId id="383" r:id="rId9"/>
    <p:sldId id="384" r:id="rId10"/>
    <p:sldId id="385" r:id="rId11"/>
    <p:sldId id="387" r:id="rId12"/>
    <p:sldId id="388" r:id="rId13"/>
    <p:sldId id="389" r:id="rId14"/>
    <p:sldId id="390" r:id="rId15"/>
    <p:sldId id="391" r:id="rId16"/>
    <p:sldId id="386" r:id="rId17"/>
    <p:sldId id="39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72" autoAdjust="0"/>
    <p:restoredTop sz="79238" autoAdjust="0"/>
  </p:normalViewPr>
  <p:slideViewPr>
    <p:cSldViewPr snapToGrid="0" snapToObjects="1">
      <p:cViewPr varScale="1">
        <p:scale>
          <a:sx n="69" d="100"/>
          <a:sy n="69" d="100"/>
        </p:scale>
        <p:origin x="125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s>
</file>

<file path=ppt/media/hdphoto1.wdp>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7D4CD2-034E-C744-802C-829E81833508}" type="datetimeFigureOut">
              <a:rPr lang="en-US" smtClean="0"/>
              <a:t>4/18/2019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84DA63-A903-2B4A-A130-F79F89CE42D3}" type="slidenum">
              <a:rPr lang="en-US" smtClean="0"/>
              <a:t>‹#›</a:t>
            </a:fld>
            <a:endParaRPr lang="en-US"/>
          </a:p>
        </p:txBody>
      </p:sp>
    </p:spTree>
    <p:extLst>
      <p:ext uri="{BB962C8B-B14F-4D97-AF65-F5344CB8AC3E}">
        <p14:creationId xmlns:p14="http://schemas.microsoft.com/office/powerpoint/2010/main" val="627937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B3DA8EE-BE46-464A-B9ED-639C808FE555}" type="slidenum">
              <a:rPr kumimoji="0" lang="en-US" sz="1200" b="0" i="0" u="none" strike="noStrike" kern="1200" cap="none" spc="0" normalizeH="0" baseline="0" noProof="0" smtClean="0">
                <a:ln>
                  <a:noFill/>
                </a:ln>
                <a:solidFill>
                  <a:prstClr val="black"/>
                </a:solidFill>
                <a:effectLst/>
                <a:uLnTx/>
                <a:uFillTx/>
                <a:latin typeface="Calibri"/>
                <a:ea typeface="+mn-ea"/>
                <a:cs typeface="Arial"/>
                <a:sym typeface="Arial"/>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Arial"/>
              <a:sym typeface="Arial"/>
            </a:endParaRPr>
          </a:p>
        </p:txBody>
      </p:sp>
    </p:spTree>
    <p:extLst>
      <p:ext uri="{BB962C8B-B14F-4D97-AF65-F5344CB8AC3E}">
        <p14:creationId xmlns:p14="http://schemas.microsoft.com/office/powerpoint/2010/main" val="3345822816"/>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p:cNvSpPr/>
          <p:nvPr userDrawn="1"/>
        </p:nvSpPr>
        <p:spPr bwMode="black">
          <a:xfrm>
            <a:off x="-1" y="0"/>
            <a:ext cx="12192001" cy="685800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9" name="Picture 8"/>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sp>
        <p:nvSpPr>
          <p:cNvPr id="2" name="Title 1"/>
          <p:cNvSpPr>
            <a:spLocks noGrp="1"/>
          </p:cNvSpPr>
          <p:nvPr>
            <p:ph type="ctrTitle" hasCustomPrompt="1"/>
          </p:nvPr>
        </p:nvSpPr>
        <p:spPr bwMode="white">
          <a:xfrm>
            <a:off x="0" y="1272550"/>
            <a:ext cx="12192000" cy="724065"/>
          </a:xfrm>
          <a:prstGeom prst="rect">
            <a:avLst/>
          </a:prstGeom>
        </p:spPr>
        <p:txBody>
          <a:bodyPr/>
          <a:lstStyle>
            <a:lvl1pPr>
              <a:defRPr sz="6667" b="1"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7" name="Subtitle 2"/>
          <p:cNvSpPr>
            <a:spLocks noGrp="1"/>
          </p:cNvSpPr>
          <p:nvPr>
            <p:ph type="subTitle" idx="1"/>
          </p:nvPr>
        </p:nvSpPr>
        <p:spPr bwMode="white">
          <a:xfrm>
            <a:off x="0" y="3333685"/>
            <a:ext cx="12192000" cy="1096433"/>
          </a:xfrm>
          <a:prstGeom prst="rect">
            <a:avLst/>
          </a:prstGeom>
        </p:spPr>
        <p:txBody>
          <a:bodyPr/>
          <a:lstStyle>
            <a:lvl1pPr marL="0" indent="0" algn="ctr">
              <a:buFontTx/>
              <a:buNone/>
              <a:defRPr>
                <a:solidFill>
                  <a:schemeClr val="bg1"/>
                </a:solidFill>
              </a:defRPr>
            </a:lvl1pPr>
          </a:lstStyle>
          <a:p>
            <a:r>
              <a:rPr lang="en-US" sz="2400" dirty="0"/>
              <a:t>DEPARTMENT OR SUBTITLE</a:t>
            </a:r>
          </a:p>
          <a:p>
            <a:r>
              <a:rPr lang="en-US" sz="2400" dirty="0"/>
              <a:t>XX/XX/XX</a:t>
            </a:r>
          </a:p>
        </p:txBody>
      </p:sp>
      <p:pic>
        <p:nvPicPr>
          <p:cNvPr id="12"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3806105" y="5217379"/>
            <a:ext cx="4579788" cy="1111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985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8" name="Rectangle 7"/>
          <p:cNvSpPr/>
          <p:nvPr userDrawn="1"/>
        </p:nvSpPr>
        <p:spPr>
          <a:xfrm>
            <a:off x="0" y="1"/>
            <a:ext cx="12192000" cy="6372224"/>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4/18/2019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391155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8" name="Rectangle 7"/>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4/18/2019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79165926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54585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5" name="Picture 4"/>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49908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D6001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90501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797BD-EE70-EE41-8811-F7DDAEBF7CA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518BB4A-8179-394A-ADBC-02A7751B7E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566A5F-DC56-1049-A80F-61C2A62FDBD2}"/>
              </a:ext>
            </a:extLst>
          </p:cNvPr>
          <p:cNvSpPr>
            <a:spLocks noGrp="1"/>
          </p:cNvSpPr>
          <p:nvPr>
            <p:ph type="dt" sz="half" idx="10"/>
          </p:nvPr>
        </p:nvSpPr>
        <p:spPr/>
        <p:txBody>
          <a:bodyPr/>
          <a:lstStyle/>
          <a:p>
            <a:fld id="{C2A03C32-0679-FA4A-89D9-BC4B4F5D1E88}" type="datetime1">
              <a:rPr lang="en-US" smtClean="0"/>
              <a:t>4/18/2019</a:t>
            </a:fld>
            <a:endParaRPr lang="en-US"/>
          </a:p>
        </p:txBody>
      </p:sp>
      <p:sp>
        <p:nvSpPr>
          <p:cNvPr id="5" name="Footer Placeholder 4">
            <a:extLst>
              <a:ext uri="{FF2B5EF4-FFF2-40B4-BE49-F238E27FC236}">
                <a16:creationId xmlns:a16="http://schemas.microsoft.com/office/drawing/2014/main" id="{8699981B-8798-3C4C-9232-E4581A1E3D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64F767-1AA0-6A48-B127-E1B251ACF38B}"/>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756311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EC265-27C6-FA4E-82F5-04CA68C0D0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F5120A-9D3E-C448-B4DA-6A03BE166D4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D92F21-A036-FE41-9AD2-B62E81B81D5D}"/>
              </a:ext>
            </a:extLst>
          </p:cNvPr>
          <p:cNvSpPr>
            <a:spLocks noGrp="1"/>
          </p:cNvSpPr>
          <p:nvPr>
            <p:ph type="dt" sz="half" idx="10"/>
          </p:nvPr>
        </p:nvSpPr>
        <p:spPr/>
        <p:txBody>
          <a:bodyPr/>
          <a:lstStyle/>
          <a:p>
            <a:fld id="{2E0C0D17-A2AD-EC40-B731-49C628BF345B}" type="datetime1">
              <a:rPr lang="en-US" smtClean="0"/>
              <a:t>4/18/2019</a:t>
            </a:fld>
            <a:endParaRPr lang="en-US"/>
          </a:p>
        </p:txBody>
      </p:sp>
      <p:sp>
        <p:nvSpPr>
          <p:cNvPr id="5" name="Footer Placeholder 4">
            <a:extLst>
              <a:ext uri="{FF2B5EF4-FFF2-40B4-BE49-F238E27FC236}">
                <a16:creationId xmlns:a16="http://schemas.microsoft.com/office/drawing/2014/main" id="{1430833E-ED8F-2E49-8EB8-CF74259235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7D9855-5565-514A-B04D-41F5A35F34BF}"/>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7414273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DBB82-650F-8444-A90E-76E212D9A4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7687FBC-E861-D94B-8F0D-10DED6B998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40115B7-1865-674E-871A-78B7DC700E46}"/>
              </a:ext>
            </a:extLst>
          </p:cNvPr>
          <p:cNvSpPr>
            <a:spLocks noGrp="1"/>
          </p:cNvSpPr>
          <p:nvPr>
            <p:ph type="dt" sz="half" idx="10"/>
          </p:nvPr>
        </p:nvSpPr>
        <p:spPr/>
        <p:txBody>
          <a:bodyPr/>
          <a:lstStyle/>
          <a:p>
            <a:fld id="{21210A0C-2601-4E42-BF4A-8E4CAF4E777E}" type="datetime1">
              <a:rPr lang="en-US" smtClean="0"/>
              <a:t>4/18/2019</a:t>
            </a:fld>
            <a:endParaRPr lang="en-US"/>
          </a:p>
        </p:txBody>
      </p:sp>
      <p:sp>
        <p:nvSpPr>
          <p:cNvPr id="5" name="Footer Placeholder 4">
            <a:extLst>
              <a:ext uri="{FF2B5EF4-FFF2-40B4-BE49-F238E27FC236}">
                <a16:creationId xmlns:a16="http://schemas.microsoft.com/office/drawing/2014/main" id="{1C014E96-5FAE-BE4C-966C-EC44900E78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3FA1B3-0116-7349-BDCA-B379688D18E6}"/>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8875254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6ECD0-2D66-3948-9358-88F8B257A2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71FC5F2-A671-7E4E-A2E3-7A1C6E73ED0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C232131-EC12-534F-80D1-272E6928F13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5D96494-18A2-7349-9D7F-118257F15B83}"/>
              </a:ext>
            </a:extLst>
          </p:cNvPr>
          <p:cNvSpPr>
            <a:spLocks noGrp="1"/>
          </p:cNvSpPr>
          <p:nvPr>
            <p:ph type="dt" sz="half" idx="10"/>
          </p:nvPr>
        </p:nvSpPr>
        <p:spPr/>
        <p:txBody>
          <a:bodyPr/>
          <a:lstStyle/>
          <a:p>
            <a:fld id="{575F2E34-6A78-814B-B81C-425DDA89FA62}" type="datetime1">
              <a:rPr lang="en-US" smtClean="0"/>
              <a:t>4/18/2019</a:t>
            </a:fld>
            <a:endParaRPr lang="en-US"/>
          </a:p>
        </p:txBody>
      </p:sp>
      <p:sp>
        <p:nvSpPr>
          <p:cNvPr id="6" name="Footer Placeholder 5">
            <a:extLst>
              <a:ext uri="{FF2B5EF4-FFF2-40B4-BE49-F238E27FC236}">
                <a16:creationId xmlns:a16="http://schemas.microsoft.com/office/drawing/2014/main" id="{126AB3F3-1403-B448-AB10-F1FE20000A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DD1B9D-364B-ED42-9A10-A907E0AC6EA5}"/>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2939447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63852-DC57-E04C-99A8-7B54A40694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004E325-0269-5042-8F4A-1020D93973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991412D-F5BB-EF4F-8334-DB8E808E85C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D3E7CA6-C875-B84D-88BE-C3861E87DC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6E927C0-9752-3242-B5CD-3F0565EEAD9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FBA5F3D-7BD5-7E4A-824F-72128E82B8CA}"/>
              </a:ext>
            </a:extLst>
          </p:cNvPr>
          <p:cNvSpPr>
            <a:spLocks noGrp="1"/>
          </p:cNvSpPr>
          <p:nvPr>
            <p:ph type="dt" sz="half" idx="10"/>
          </p:nvPr>
        </p:nvSpPr>
        <p:spPr/>
        <p:txBody>
          <a:bodyPr/>
          <a:lstStyle/>
          <a:p>
            <a:fld id="{3492BE58-B347-5642-BBCF-DF1C15F9AA0A}" type="datetime1">
              <a:rPr lang="en-US" smtClean="0"/>
              <a:t>4/18/2019</a:t>
            </a:fld>
            <a:endParaRPr lang="en-US"/>
          </a:p>
        </p:txBody>
      </p:sp>
      <p:sp>
        <p:nvSpPr>
          <p:cNvPr id="8" name="Footer Placeholder 7">
            <a:extLst>
              <a:ext uri="{FF2B5EF4-FFF2-40B4-BE49-F238E27FC236}">
                <a16:creationId xmlns:a16="http://schemas.microsoft.com/office/drawing/2014/main" id="{4FD099D1-3AF2-3F4E-97EE-8CCDFA07069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7901F1-AB98-D341-9269-12A433AB7FDA}"/>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3426745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E5C43-A7E4-7A49-872F-2E51B61D88A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7CB87A-AA4D-E341-9250-8F4E8A98C998}"/>
              </a:ext>
            </a:extLst>
          </p:cNvPr>
          <p:cNvSpPr>
            <a:spLocks noGrp="1"/>
          </p:cNvSpPr>
          <p:nvPr>
            <p:ph type="dt" sz="half" idx="10"/>
          </p:nvPr>
        </p:nvSpPr>
        <p:spPr/>
        <p:txBody>
          <a:bodyPr/>
          <a:lstStyle/>
          <a:p>
            <a:fld id="{31F30807-AA90-4F44-9F9A-2C642BD318CB}" type="datetime1">
              <a:rPr lang="en-US" smtClean="0"/>
              <a:t>4/18/2019</a:t>
            </a:fld>
            <a:endParaRPr lang="en-US"/>
          </a:p>
        </p:txBody>
      </p:sp>
      <p:sp>
        <p:nvSpPr>
          <p:cNvPr id="4" name="Footer Placeholder 3">
            <a:extLst>
              <a:ext uri="{FF2B5EF4-FFF2-40B4-BE49-F238E27FC236}">
                <a16:creationId xmlns:a16="http://schemas.microsoft.com/office/drawing/2014/main" id="{2F051508-AD47-2540-84A7-8179056530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A981D5A-F27D-BE4B-87AC-D6018E23B992}"/>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538703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709608"/>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9" name="Title 1"/>
          <p:cNvSpPr>
            <a:spLocks noGrp="1"/>
          </p:cNvSpPr>
          <p:nvPr>
            <p:ph type="ctrTitle" hasCustomPrompt="1"/>
          </p:nvPr>
        </p:nvSpPr>
        <p:spPr bwMode="white">
          <a:xfrm>
            <a:off x="288430" y="3549698"/>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10" name="Subtitle 2"/>
          <p:cNvSpPr>
            <a:spLocks noGrp="1"/>
          </p:cNvSpPr>
          <p:nvPr>
            <p:ph type="subTitle" idx="1" hasCustomPrompt="1"/>
          </p:nvPr>
        </p:nvSpPr>
        <p:spPr bwMode="white">
          <a:xfrm>
            <a:off x="321986" y="5846065"/>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XX/XX/XX</a:t>
            </a:r>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2050" name="Picture 2" descr="C:\Users\gardel2\Desktop\Brand Approval Reference\Rensselaer Logo Layered Files\RF0010-01 Rensselaer Large Logo\CMYK\PNGs\RF0010-01 Rensselaer Large Logo-with Tagline CMYK-TwoColor.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427567" y="778934"/>
            <a:ext cx="4887503" cy="1186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18652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6167FD-A645-3147-8CA1-407496001B59}"/>
              </a:ext>
            </a:extLst>
          </p:cNvPr>
          <p:cNvSpPr>
            <a:spLocks noGrp="1"/>
          </p:cNvSpPr>
          <p:nvPr>
            <p:ph type="dt" sz="half" idx="10"/>
          </p:nvPr>
        </p:nvSpPr>
        <p:spPr/>
        <p:txBody>
          <a:bodyPr/>
          <a:lstStyle/>
          <a:p>
            <a:fld id="{1843704B-5CFB-AB41-B054-A64A09B59A9F}" type="datetime1">
              <a:rPr lang="en-US" smtClean="0"/>
              <a:t>4/18/2019</a:t>
            </a:fld>
            <a:endParaRPr lang="en-US"/>
          </a:p>
        </p:txBody>
      </p:sp>
      <p:sp>
        <p:nvSpPr>
          <p:cNvPr id="3" name="Footer Placeholder 2">
            <a:extLst>
              <a:ext uri="{FF2B5EF4-FFF2-40B4-BE49-F238E27FC236}">
                <a16:creationId xmlns:a16="http://schemas.microsoft.com/office/drawing/2014/main" id="{7CB43459-2D90-8A42-AD19-C0B1EC85832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CB0B2E9-B512-AD4B-A9EC-0BB76DD6F50B}"/>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9687246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BF823-4412-6F42-AA8C-5B755AB021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3CC729-8CD1-2047-83FE-A93A58A76BF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924A727-9BD3-1349-812F-645807193D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D0EC7AD-B3EB-3D41-8F5E-269E6B2A6CF5}"/>
              </a:ext>
            </a:extLst>
          </p:cNvPr>
          <p:cNvSpPr>
            <a:spLocks noGrp="1"/>
          </p:cNvSpPr>
          <p:nvPr>
            <p:ph type="dt" sz="half" idx="10"/>
          </p:nvPr>
        </p:nvSpPr>
        <p:spPr/>
        <p:txBody>
          <a:bodyPr/>
          <a:lstStyle/>
          <a:p>
            <a:fld id="{98C41600-3BC1-6242-9E9B-F3663BA9032C}" type="datetime1">
              <a:rPr lang="en-US" smtClean="0"/>
              <a:t>4/18/2019</a:t>
            </a:fld>
            <a:endParaRPr lang="en-US"/>
          </a:p>
        </p:txBody>
      </p:sp>
      <p:sp>
        <p:nvSpPr>
          <p:cNvPr id="6" name="Footer Placeholder 5">
            <a:extLst>
              <a:ext uri="{FF2B5EF4-FFF2-40B4-BE49-F238E27FC236}">
                <a16:creationId xmlns:a16="http://schemas.microsoft.com/office/drawing/2014/main" id="{18D10E2A-501B-544C-A57E-BE452846DF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DD4D60-E0A8-AD4B-BC61-887A0C4BA7AF}"/>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0517668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6DCD0-4E2B-DB43-AEB1-F6D3DE8AFE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CB6224-1856-FB41-A4CF-DF2A0B5C6F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8550EED-734F-734C-ACB2-71394B4946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C15D603-3185-DB4F-A10D-12972388C9A2}"/>
              </a:ext>
            </a:extLst>
          </p:cNvPr>
          <p:cNvSpPr>
            <a:spLocks noGrp="1"/>
          </p:cNvSpPr>
          <p:nvPr>
            <p:ph type="dt" sz="half" idx="10"/>
          </p:nvPr>
        </p:nvSpPr>
        <p:spPr/>
        <p:txBody>
          <a:bodyPr/>
          <a:lstStyle/>
          <a:p>
            <a:fld id="{80C0F584-6B79-C143-8938-204C6F2F8CBC}" type="datetime1">
              <a:rPr lang="en-US" smtClean="0"/>
              <a:t>4/18/2019</a:t>
            </a:fld>
            <a:endParaRPr lang="en-US"/>
          </a:p>
        </p:txBody>
      </p:sp>
      <p:sp>
        <p:nvSpPr>
          <p:cNvPr id="6" name="Footer Placeholder 5">
            <a:extLst>
              <a:ext uri="{FF2B5EF4-FFF2-40B4-BE49-F238E27FC236}">
                <a16:creationId xmlns:a16="http://schemas.microsoft.com/office/drawing/2014/main" id="{7AE606A4-982F-5245-AECE-D6B1023F4A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29AB63-3595-FD47-B53F-E530CEBB2D4A}"/>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74817654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387FA-223D-2247-BA4A-B15FF3D99F1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E2889FB-923B-3C4C-A264-8AA6EBA5797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FF99B9-3F66-354C-A547-6061BCE079A6}"/>
              </a:ext>
            </a:extLst>
          </p:cNvPr>
          <p:cNvSpPr>
            <a:spLocks noGrp="1"/>
          </p:cNvSpPr>
          <p:nvPr>
            <p:ph type="dt" sz="half" idx="10"/>
          </p:nvPr>
        </p:nvSpPr>
        <p:spPr/>
        <p:txBody>
          <a:bodyPr/>
          <a:lstStyle/>
          <a:p>
            <a:fld id="{71AD3E9E-748F-6048-AE9A-39C63B7BF76B}" type="datetime1">
              <a:rPr lang="en-US" smtClean="0"/>
              <a:t>4/18/2019</a:t>
            </a:fld>
            <a:endParaRPr lang="en-US"/>
          </a:p>
        </p:txBody>
      </p:sp>
      <p:sp>
        <p:nvSpPr>
          <p:cNvPr id="5" name="Footer Placeholder 4">
            <a:extLst>
              <a:ext uri="{FF2B5EF4-FFF2-40B4-BE49-F238E27FC236}">
                <a16:creationId xmlns:a16="http://schemas.microsoft.com/office/drawing/2014/main" id="{47B5FB7E-9ED8-6546-8D0C-CE4E08C7BB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273ADE-2D98-524A-9B0C-4D0C772BA6A5}"/>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2019380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7A60CF9-E77D-A640-95BD-DA7CEC8A9B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5F95814-0EED-8A4F-98ED-BC55B4E472F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400CC8-D43C-C84D-B0DF-34FEC07D319E}"/>
              </a:ext>
            </a:extLst>
          </p:cNvPr>
          <p:cNvSpPr>
            <a:spLocks noGrp="1"/>
          </p:cNvSpPr>
          <p:nvPr>
            <p:ph type="dt" sz="half" idx="10"/>
          </p:nvPr>
        </p:nvSpPr>
        <p:spPr/>
        <p:txBody>
          <a:bodyPr/>
          <a:lstStyle/>
          <a:p>
            <a:fld id="{9DE44904-EF37-DC4A-A0FE-3CB87704FCBC}" type="datetime1">
              <a:rPr lang="en-US" smtClean="0"/>
              <a:t>4/18/2019</a:t>
            </a:fld>
            <a:endParaRPr lang="en-US"/>
          </a:p>
        </p:txBody>
      </p:sp>
      <p:sp>
        <p:nvSpPr>
          <p:cNvPr id="5" name="Footer Placeholder 4">
            <a:extLst>
              <a:ext uri="{FF2B5EF4-FFF2-40B4-BE49-F238E27FC236}">
                <a16:creationId xmlns:a16="http://schemas.microsoft.com/office/drawing/2014/main" id="{9E1D590D-1BF1-D943-8794-A888D66776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E40F07-77AB-854C-8603-D93DAC393B06}"/>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58588037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231DB-8A72-C946-90A2-9168167173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78E27A5-08BE-A94D-B636-01570EBACF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C16514D-88B9-F045-B3C3-EA28CFCF106B}"/>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761FF1D-1BF0-704E-9B26-CAA3486DACD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9007FEA-8234-4444-8378-60D0BDD76C6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0368440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A4A99-97F5-7B48-8F45-08D365F976D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63F767-B518-8245-B251-7BA8F3FD026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823DB6-AD95-4F4D-9633-1838A58FD85C}"/>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3631BE4B-9543-4A43-BA4A-514DDD7CA718}"/>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D0EF0AD1-1EBE-B04D-9235-85C61217890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0016713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4A44F-2AE8-DB4D-8FEF-D1A5A7A957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580B49-65F6-5E4B-8CED-F0452406D2C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BBFB977-4060-FD46-838B-B263144CA7B8}"/>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51088C57-896E-0A43-B74D-170F013DA3D9}"/>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565EF11-7757-1048-AA2E-8D9B03A6D1E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5022769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8975B-80E9-C546-A540-EE79C48A5D6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8AD97D-6942-9046-A4C1-241A4696CD3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8C5B4E-9553-8644-B4D4-12D6084273A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7AD483-51D9-F14D-8956-784BE430EFFB}"/>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53EDCB47-6889-4840-96A9-F6D825E1FF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7B54255-95EA-A24E-9F8E-CCFB696828B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6078545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89F01-1DA9-3242-B834-747264F89B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E7BDBCC-89CF-5B4A-8DA4-9EE0A216BA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4E1776F-8D24-F047-AAAF-89142BE47BB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62C672A-D4CA-9744-BCF8-AFA0C23518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B4150CC-C05E-804F-BF15-BDF3509A149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B8AAFD2-83E4-7642-B3C5-9F86E826C60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AD613553-7A65-B345-AF9C-AC13C2A1F73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4E60044E-EB6B-9F46-8E84-C294D0A5AFF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143949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pic>
        <p:nvPicPr>
          <p:cNvPr id="4" name="Picture 3" descr="photo-1442406964439-e46ab8eff7c4.jpg"/>
          <p:cNvPicPr>
            <a:picLocks noChangeAspect="1"/>
          </p:cNvPicPr>
          <p:nvPr userDrawn="1"/>
        </p:nvPicPr>
        <p:blipFill rotWithShape="1">
          <a:blip r:embed="rId2">
            <a:extLst>
              <a:ext uri="{28A0092B-C50C-407E-A947-70E740481C1C}">
                <a14:useLocalDpi xmlns:a14="http://schemas.microsoft.com/office/drawing/2010/main" val="0"/>
              </a:ext>
            </a:extLst>
          </a:blip>
          <a:srcRect l="11141" t="14075" r="5310"/>
          <a:stretch/>
        </p:blipFill>
        <p:spPr>
          <a:xfrm>
            <a:off x="-1" y="0"/>
            <a:ext cx="12192001" cy="6858000"/>
          </a:xfrm>
          <a:prstGeom prst="rect">
            <a:avLst/>
          </a:prstGeom>
          <a:noFill/>
          <a:ln>
            <a:noFill/>
          </a:ln>
        </p:spPr>
      </p:pic>
      <p:sp>
        <p:nvSpPr>
          <p:cNvPr id="2" name="Title 1"/>
          <p:cNvSpPr>
            <a:spLocks noGrp="1"/>
          </p:cNvSpPr>
          <p:nvPr>
            <p:ph type="ctrTitle" hasCustomPrompt="1"/>
          </p:nvPr>
        </p:nvSpPr>
        <p:spPr>
          <a:xfrm>
            <a:off x="288430" y="2943777"/>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3" name="Subtitle 2"/>
          <p:cNvSpPr>
            <a:spLocks noGrp="1"/>
          </p:cNvSpPr>
          <p:nvPr>
            <p:ph type="subTitle" idx="1" hasCustomPrompt="1"/>
          </p:nvPr>
        </p:nvSpPr>
        <p:spPr>
          <a:xfrm>
            <a:off x="321986" y="5132468"/>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11/30/17</a:t>
            </a:r>
          </a:p>
        </p:txBody>
      </p:sp>
      <p:pic>
        <p:nvPicPr>
          <p:cNvPr id="3075"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7567" y="5864001"/>
            <a:ext cx="2709476" cy="505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706062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42BE8-4DF8-DE46-8791-EF3BD9C0B75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D5CB81A-37F1-DE40-B31C-6AD94414DFF1}"/>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B5FCC2DE-8F26-EF4C-8652-7D0E25D073D1}"/>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B062AD46-EBB6-E644-A12B-B0775E38B2D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1650096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C86E8D-1AA3-2B4F-A5FE-CB076006674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CB758427-BAAC-3748-8544-D07174FF2EE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9A19817A-9C04-1E46-B710-D4F5C92BDCA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982797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9B342-9399-1B47-BE01-7CBE241264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953F80-E8D8-9147-B745-DA68CEB2567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875AD90-0B55-AA43-BD4E-A8AFCCAD2B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37C751-1653-1841-B0D4-A131C1CBE467}"/>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5736C0B-EEE4-FA43-87AF-5863A5EC24F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6BD42FD-C0AD-4A41-AA00-3B8BE068C4C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1393868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1B409-E393-1F44-B684-22043D2F56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304C7AE-FDF2-B845-BDFA-8B659E5323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B56CA98-2D7D-7647-B7E6-BB1C10E7C5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69EE64D-A01B-114D-86B4-158EC7B08E5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29A1C557-4E0C-9C44-BE91-3FCC88E35261}"/>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9336E834-0536-1149-9BFA-7EE4FBD8017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2868255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9E46A-1F2E-6B4C-95CA-8FF7FBB7D7E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6AE682D-7F29-684A-A135-A852E566218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C67A31-DD6D-5C44-AC02-DAB1626F5ECB}"/>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BF9E0E4-5128-7641-B3D9-F46B6728215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ECD9E2DA-E945-D645-876B-E0EF500B217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091797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D2D87E-62BB-7942-BF87-84DDFB6165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EFD02E4-D701-CB45-988B-798EA58E050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9EE5AC-98AE-0745-B5F2-FD6432DEF39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4014EEBC-FC54-6D4C-8BBA-B24A3438B5C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2B86110C-D1DE-664C-ABF8-1A74B308B2A7}"/>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9957132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05"/>
        <p:cNvGrpSpPr/>
        <p:nvPr/>
      </p:nvGrpSpPr>
      <p:grpSpPr>
        <a:xfrm>
          <a:off x="0" y="0"/>
          <a:ext cx="0" cy="0"/>
          <a:chOff x="0" y="0"/>
          <a:chExt cx="0" cy="0"/>
        </a:xfrm>
      </p:grpSpPr>
      <p:grpSp>
        <p:nvGrpSpPr>
          <p:cNvPr id="106" name="Google Shape;106;p7"/>
          <p:cNvGrpSpPr/>
          <p:nvPr/>
        </p:nvGrpSpPr>
        <p:grpSpPr>
          <a:xfrm>
            <a:off x="834621" y="399168"/>
            <a:ext cx="1332416" cy="1332416"/>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09" name="Google Shape;109;p7"/>
          <p:cNvSpPr txBox="1">
            <a:spLocks noGrp="1"/>
          </p:cNvSpPr>
          <p:nvPr>
            <p:ph type="title"/>
          </p:nvPr>
        </p:nvSpPr>
        <p:spPr>
          <a:xfrm>
            <a:off x="1738400" y="798100"/>
            <a:ext cx="4416000" cy="21200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738400" y="3079567"/>
            <a:ext cx="4416000" cy="2962400"/>
          </a:xfrm>
          <a:prstGeom prst="rect">
            <a:avLst/>
          </a:prstGeom>
        </p:spPr>
        <p:txBody>
          <a:bodyPr spcFirstLastPara="1" wrap="square" lIns="91425" tIns="91425" rIns="91425" bIns="91425" anchor="t" anchorCtr="0"/>
          <a:lstStyle>
            <a:lvl1pPr marL="609585" lvl="0" indent="-414856">
              <a:spcBef>
                <a:spcPts val="0"/>
              </a:spcBef>
              <a:spcAft>
                <a:spcPts val="0"/>
              </a:spcAft>
              <a:buSzPts val="1300"/>
              <a:buChar char="●"/>
              <a:defRPr/>
            </a:lvl1pPr>
            <a:lvl2pPr marL="1219170" lvl="1" indent="-397923">
              <a:spcBef>
                <a:spcPts val="2133"/>
              </a:spcBef>
              <a:spcAft>
                <a:spcPts val="0"/>
              </a:spcAft>
              <a:buSzPts val="1100"/>
              <a:buChar char="○"/>
              <a:defRPr/>
            </a:lvl2pPr>
            <a:lvl3pPr marL="1828754" lvl="2" indent="-397923">
              <a:spcBef>
                <a:spcPts val="2133"/>
              </a:spcBef>
              <a:spcAft>
                <a:spcPts val="0"/>
              </a:spcAft>
              <a:buSzPts val="1100"/>
              <a:buChar char="■"/>
              <a:defRPr/>
            </a:lvl3pPr>
            <a:lvl4pPr marL="2438339" lvl="3" indent="-397923">
              <a:spcBef>
                <a:spcPts val="2133"/>
              </a:spcBef>
              <a:spcAft>
                <a:spcPts val="0"/>
              </a:spcAft>
              <a:buSzPts val="1100"/>
              <a:buChar char="●"/>
              <a:defRPr/>
            </a:lvl4pPr>
            <a:lvl5pPr marL="3047924" lvl="4" indent="-397923">
              <a:spcBef>
                <a:spcPts val="2133"/>
              </a:spcBef>
              <a:spcAft>
                <a:spcPts val="0"/>
              </a:spcAft>
              <a:buSzPts val="1100"/>
              <a:buChar char="○"/>
              <a:defRPr/>
            </a:lvl5pPr>
            <a:lvl6pPr marL="3657509" lvl="5" indent="-397923">
              <a:spcBef>
                <a:spcPts val="2133"/>
              </a:spcBef>
              <a:spcAft>
                <a:spcPts val="0"/>
              </a:spcAft>
              <a:buSzPts val="1100"/>
              <a:buChar char="■"/>
              <a:defRPr/>
            </a:lvl6pPr>
            <a:lvl7pPr marL="4267093" lvl="6" indent="-397923">
              <a:spcBef>
                <a:spcPts val="2133"/>
              </a:spcBef>
              <a:spcAft>
                <a:spcPts val="0"/>
              </a:spcAft>
              <a:buSzPts val="1100"/>
              <a:buChar char="●"/>
              <a:defRPr/>
            </a:lvl7pPr>
            <a:lvl8pPr marL="4876678" lvl="7" indent="-397923">
              <a:spcBef>
                <a:spcPts val="2133"/>
              </a:spcBef>
              <a:spcAft>
                <a:spcPts val="0"/>
              </a:spcAft>
              <a:buSzPts val="1100"/>
              <a:buChar char="○"/>
              <a:defRPr/>
            </a:lvl8pPr>
            <a:lvl9pPr marL="5486263" lvl="8" indent="-397923">
              <a:spcBef>
                <a:spcPts val="2133"/>
              </a:spcBef>
              <a:spcAft>
                <a:spcPts val="2133"/>
              </a:spcAft>
              <a:buSzPts val="1100"/>
              <a:buChar char="■"/>
              <a:defRPr/>
            </a:lvl9pPr>
          </a:lstStyle>
          <a:p>
            <a:endParaRPr/>
          </a:p>
        </p:txBody>
      </p:sp>
      <p:sp>
        <p:nvSpPr>
          <p:cNvPr id="111" name="Google Shape;111;p7"/>
          <p:cNvSpPr txBox="1">
            <a:spLocks noGrp="1"/>
          </p:cNvSpPr>
          <p:nvPr>
            <p:ph type="sldNum" idx="12"/>
          </p:nvPr>
        </p:nvSpPr>
        <p:spPr>
          <a:xfrm>
            <a:off x="11268061" y="6315968"/>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15698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w/Bullets">
    <p:spTree>
      <p:nvGrpSpPr>
        <p:cNvPr id="1" name=""/>
        <p:cNvGrpSpPr/>
        <p:nvPr/>
      </p:nvGrpSpPr>
      <p:grpSpPr>
        <a:xfrm>
          <a:off x="0" y="0"/>
          <a:ext cx="0" cy="0"/>
          <a:chOff x="0" y="0"/>
          <a:chExt cx="0" cy="0"/>
        </a:xfrm>
      </p:grpSpPr>
      <p:sp>
        <p:nvSpPr>
          <p:cNvPr id="15" name="Rectangle 14"/>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4/18/2019</a:t>
            </a:fld>
            <a:endParaRPr lang="en-US" sz="933" dirty="0">
              <a:solidFill>
                <a:srgbClr val="FFFFFF"/>
              </a:solidFill>
            </a:endParaRPr>
          </a:p>
        </p:txBody>
      </p:sp>
      <p:sp>
        <p:nvSpPr>
          <p:cNvPr id="17"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sp>
        <p:nvSpPr>
          <p:cNvPr id="8"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chemeClr val="tx1"/>
                </a:solidFill>
              </a:defRPr>
            </a:lvl2pPr>
            <a:lvl3pPr marL="531271" indent="-228594">
              <a:spcBef>
                <a:spcPts val="800"/>
              </a:spcBef>
              <a:buClr>
                <a:srgbClr val="DB091C"/>
              </a:buClr>
              <a:buFont typeface="Arial" panose="020B0604020202020204" pitchFamily="34" charset="0"/>
              <a:buChar char="−"/>
              <a:defRPr sz="1867" baseline="0">
                <a:solidFill>
                  <a:schemeClr val="tx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0" name="Straight Connector 9"/>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1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Text Placeholder 6"/>
          <p:cNvSpPr>
            <a:spLocks noGrp="1"/>
          </p:cNvSpPr>
          <p:nvPr>
            <p:ph type="body" sz="quarter" idx="17" hasCustomPrompt="1"/>
          </p:nvPr>
        </p:nvSpPr>
        <p:spPr>
          <a:xfrm>
            <a:off x="299222" y="1051972"/>
            <a:ext cx="8343900" cy="2438400"/>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2745750201"/>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6096000"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5" name="Straight Connector 14"/>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4/18/2019</a:t>
            </a:fld>
            <a:endParaRPr lang="en-US" sz="933" dirty="0">
              <a:solidFill>
                <a:srgbClr val="FFFFFF"/>
              </a:solidFill>
            </a:endParaRPr>
          </a:p>
        </p:txBody>
      </p:sp>
      <p:sp>
        <p:nvSpPr>
          <p:cNvPr id="19"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0"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299222" y="1041401"/>
            <a:ext cx="8343900" cy="278027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3602798387"/>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1"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7" name="Straight Connector 16"/>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4/18/2019</a:t>
            </a:fld>
            <a:endParaRPr lang="en-US" sz="933" dirty="0">
              <a:solidFill>
                <a:srgbClr val="FFFFFF"/>
              </a:solidFill>
            </a:endParaRPr>
          </a:p>
        </p:txBody>
      </p:sp>
      <p:sp>
        <p:nvSpPr>
          <p:cNvPr id="20"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6420376" y="1032924"/>
            <a:ext cx="5432957" cy="2788749"/>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45018550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6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Photo">
    <p:spTree>
      <p:nvGrpSpPr>
        <p:cNvPr id="1" name=""/>
        <p:cNvGrpSpPr/>
        <p:nvPr/>
      </p:nvGrpSpPr>
      <p:grpSpPr>
        <a:xfrm>
          <a:off x="0" y="0"/>
          <a:ext cx="0" cy="0"/>
          <a:chOff x="0" y="0"/>
          <a:chExt cx="0" cy="0"/>
        </a:xfrm>
      </p:grpSpPr>
      <p:sp>
        <p:nvSpPr>
          <p:cNvPr id="2" name="Rectangle 1"/>
          <p:cNvSpPr/>
          <p:nvPr userDrawn="1"/>
        </p:nvSpPr>
        <p:spPr>
          <a:xfrm>
            <a:off x="-1" y="1"/>
            <a:ext cx="12192001" cy="639054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chemeClr val="bg1"/>
              </a:buClr>
              <a:buFont typeface="Wingdings" panose="05000000000000000000" pitchFamily="2" charset="2"/>
              <a:buChar char="§"/>
              <a:defRPr sz="2400" baseline="0">
                <a:solidFill>
                  <a:schemeClr val="bg1"/>
                </a:solidFill>
              </a:defRPr>
            </a:lvl2pPr>
            <a:lvl3pPr marL="531271" indent="-228594">
              <a:spcBef>
                <a:spcPts val="800"/>
              </a:spcBef>
              <a:buClr>
                <a:schemeClr val="bg1"/>
              </a:buClr>
              <a:buFont typeface="Arial" panose="020B0604020202020204" pitchFamily="34" charset="0"/>
              <a:buChar char="−"/>
              <a:defRPr sz="1867" baseline="0">
                <a:solidFill>
                  <a:schemeClr val="bg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20" name="Straight Connector 19"/>
          <p:cNvCxnSpPr/>
          <p:nvPr userDrawn="1"/>
        </p:nvCxnSpPr>
        <p:spPr>
          <a:xfrm>
            <a:off x="0" y="795863"/>
            <a:ext cx="12192000" cy="0"/>
          </a:xfrm>
          <a:prstGeom prst="line">
            <a:avLst/>
          </a:prstGeom>
          <a:ln w="63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4/18/2019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4"/>
          <p:cNvSpPr>
            <a:spLocks noGrp="1"/>
          </p:cNvSpPr>
          <p:nvPr>
            <p:ph type="body" sz="quarter" idx="15" hasCustomPrompt="1"/>
          </p:nvPr>
        </p:nvSpPr>
        <p:spPr>
          <a:xfrm>
            <a:off x="298451" y="1023066"/>
            <a:ext cx="6817783" cy="253611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white"/>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white"/>
                </a:solidFill>
                <a:effectLst/>
                <a:uLnTx/>
                <a:uFillTx/>
                <a:latin typeface="+mn-lt"/>
                <a:ea typeface="+mn-ea"/>
                <a:cs typeface="+mn-cs"/>
              </a:rPr>
              <a:t>pt</a:t>
            </a:r>
            <a:r>
              <a:rPr kumimoji="0" lang="en-US" sz="2400" b="0" i="0" u="none" strike="noStrike" kern="1200" cap="none" spc="0" normalizeH="0" baseline="0" noProof="0" dirty="0">
                <a:ln>
                  <a:noFill/>
                </a:ln>
                <a:solidFill>
                  <a:prstClr val="white"/>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white"/>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white"/>
                </a:solidFill>
                <a:effectLst/>
                <a:uLnTx/>
                <a:uFillTx/>
                <a:latin typeface="+mn-lt"/>
                <a:ea typeface="+mn-ea"/>
                <a:cs typeface="+mn-cs"/>
              </a:rPr>
              <a:t>pt</a:t>
            </a:r>
            <a:r>
              <a:rPr kumimoji="0" lang="en-US" sz="1867" b="0" i="0" u="none" strike="noStrike" kern="1200" cap="none" spc="0" normalizeH="0" baseline="0" noProof="0" dirty="0">
                <a:ln>
                  <a:noFill/>
                </a:ln>
                <a:solidFill>
                  <a:prstClr val="white"/>
                </a:solidFill>
                <a:effectLst/>
                <a:uLnTx/>
                <a:uFillTx/>
                <a:latin typeface="+mn-lt"/>
                <a:ea typeface="+mn-ea"/>
                <a:cs typeface="+mn-cs"/>
              </a:rPr>
              <a:t> – Black</a:t>
            </a:r>
          </a:p>
        </p:txBody>
      </p:sp>
    </p:spTree>
    <p:extLst>
      <p:ext uri="{BB962C8B-B14F-4D97-AF65-F5344CB8AC3E}">
        <p14:creationId xmlns:p14="http://schemas.microsoft.com/office/powerpoint/2010/main" val="3169454505"/>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0" y="0"/>
            <a:ext cx="12192000" cy="6313488"/>
          </a:xfrm>
          <a:prstGeom prst="rect">
            <a:avLst/>
          </a:prstGeom>
        </p:spPr>
        <p:txBody>
          <a:bodyPr vert="horz"/>
          <a:lstStyle>
            <a:lvl1pPr marL="0" indent="0">
              <a:buNone/>
              <a:defRPr/>
            </a:lvl1pPr>
          </a:lstStyle>
          <a:p>
            <a:endParaRPr lang="en-US" dirty="0"/>
          </a:p>
        </p:txBody>
      </p:sp>
      <p:sp>
        <p:nvSpPr>
          <p:cNvPr id="2" name="Title 1"/>
          <p:cNvSpPr>
            <a:spLocks noGrp="1"/>
          </p:cNvSpPr>
          <p:nvPr>
            <p:ph type="title" hasCustomPrompt="1"/>
          </p:nvPr>
        </p:nvSpPr>
        <p:spPr>
          <a:xfrm>
            <a:off x="293671" y="4274833"/>
            <a:ext cx="10972800" cy="1143000"/>
          </a:xfrm>
          <a:prstGeom prst="rect">
            <a:avLst/>
          </a:prstGeom>
        </p:spPr>
        <p:txBody>
          <a:bodyPr vert="horz"/>
          <a:lstStyle>
            <a:lvl1pPr algn="l">
              <a:defRPr sz="7200"/>
            </a:lvl1pPr>
          </a:lstStyle>
          <a:p>
            <a:pPr>
              <a:lnSpc>
                <a:spcPct val="80000"/>
              </a:lnSpc>
            </a:pPr>
            <a:r>
              <a:rPr lang="en-US" sz="5867" b="1" dirty="0">
                <a:solidFill>
                  <a:schemeClr val="bg1"/>
                </a:solidFill>
                <a:effectLst>
                  <a:outerShdw blurRad="50800" dist="38100" dir="2700000" algn="tl" rotWithShape="0">
                    <a:prstClr val="black">
                      <a:alpha val="40000"/>
                    </a:prstClr>
                  </a:outerShdw>
                </a:effectLst>
              </a:rPr>
              <a:t>“</a:t>
            </a:r>
            <a:r>
              <a:rPr lang="en-US" sz="4800" b="1" dirty="0">
                <a:solidFill>
                  <a:schemeClr val="bg1"/>
                </a:solidFill>
                <a:effectLst>
                  <a:outerShdw blurRad="50800" dist="38100" dir="2700000" algn="tl" rotWithShape="0">
                    <a:prstClr val="black">
                      <a:alpha val="40000"/>
                    </a:prstClr>
                  </a:outerShdw>
                </a:effectLst>
              </a:rPr>
              <a:t>This is an excellent location </a:t>
            </a:r>
            <a:br>
              <a:rPr lang="en-US" sz="4800" b="1" dirty="0">
                <a:solidFill>
                  <a:schemeClr val="bg1"/>
                </a:solidFill>
                <a:effectLst>
                  <a:outerShdw blurRad="50800" dist="38100" dir="2700000" algn="tl" rotWithShape="0">
                    <a:prstClr val="black">
                      <a:alpha val="40000"/>
                    </a:prstClr>
                  </a:outerShdw>
                </a:effectLst>
              </a:rPr>
            </a:br>
            <a:r>
              <a:rPr lang="en-US" sz="4800" b="1" dirty="0">
                <a:solidFill>
                  <a:schemeClr val="bg1"/>
                </a:solidFill>
                <a:effectLst>
                  <a:outerShdw blurRad="50800" dist="38100" dir="2700000" algn="tl" rotWithShape="0">
                    <a:prstClr val="black">
                      <a:alpha val="40000"/>
                    </a:prstClr>
                  </a:outerShdw>
                </a:effectLst>
              </a:rPr>
              <a:t>  for a quote.</a:t>
            </a:r>
            <a:r>
              <a:rPr lang="en-US" sz="5867" b="1" dirty="0">
                <a:solidFill>
                  <a:schemeClr val="bg1"/>
                </a:solidFill>
                <a:effectLst>
                  <a:outerShdw blurRad="50800" dist="38100" dir="2700000" algn="tl" rotWithShape="0">
                    <a:prstClr val="black">
                      <a:alpha val="40000"/>
                    </a:prstClr>
                  </a:outerShdw>
                </a:effectLst>
              </a:rPr>
              <a:t>”</a:t>
            </a:r>
          </a:p>
        </p:txBody>
      </p:sp>
      <p:sp>
        <p:nvSpPr>
          <p:cNvPr id="9" name="Rectangle 8"/>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4/18/2019</a:t>
            </a:fld>
            <a:endParaRPr lang="en-US" sz="933" dirty="0">
              <a:solidFill>
                <a:srgbClr val="FFFFFF"/>
              </a:solidFill>
            </a:endParaRPr>
          </a:p>
        </p:txBody>
      </p:sp>
      <p:sp>
        <p:nvSpPr>
          <p:cNvPr id="17"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8"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2441854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695349"/>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6" name="Title 1"/>
          <p:cNvSpPr txBox="1">
            <a:spLocks/>
          </p:cNvSpPr>
          <p:nvPr userDrawn="1"/>
        </p:nvSpPr>
        <p:spPr>
          <a:xfrm>
            <a:off x="285674" y="749447"/>
            <a:ext cx="11087801" cy="965420"/>
          </a:xfrm>
          <a:prstGeom prst="rect">
            <a:avLst/>
          </a:prstGeom>
          <a:ln>
            <a:noFill/>
          </a:ln>
        </p:spPr>
        <p:txBody>
          <a:bodyPr/>
          <a:lstStyle>
            <a:lvl1pPr algn="l" defTabSz="457200" rtl="0" eaLnBrk="1" latinLnBrk="0" hangingPunct="1">
              <a:spcBef>
                <a:spcPct val="0"/>
              </a:spcBef>
              <a:buNone/>
              <a:defRPr sz="5000" b="1" kern="1200" spc="0" baseline="0">
                <a:solidFill>
                  <a:srgbClr val="FFFFFF"/>
                </a:solidFill>
                <a:effectLst/>
                <a:latin typeface="Arial"/>
                <a:ea typeface="+mj-ea"/>
                <a:cs typeface="Arial"/>
              </a:defRPr>
            </a:lvl1pPr>
          </a:lstStyle>
          <a:p>
            <a:r>
              <a:rPr lang="en-US" sz="5333" b="1" dirty="0">
                <a:solidFill>
                  <a:srgbClr val="54585A"/>
                </a:solidFill>
              </a:rPr>
              <a:t>Divider Slide 1</a:t>
            </a:r>
            <a:br>
              <a:rPr lang="en-US" sz="5333" b="1" dirty="0">
                <a:solidFill>
                  <a:srgbClr val="54585A"/>
                </a:solidFill>
              </a:rPr>
            </a:br>
            <a:r>
              <a:rPr lang="en-US" sz="5333" b="1" dirty="0">
                <a:solidFill>
                  <a:srgbClr val="54585A"/>
                </a:solidFill>
              </a:rPr>
              <a:t>Two Lines Max</a:t>
            </a:r>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4/18/2019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20693980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021597"/>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Lst>
  <p:hf sldNum="0" hdr="0" ftr="0" dt="0"/>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23FA5D-9CAF-714F-AB2A-BE4EE5231E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E4D3C97-7F1C-2A49-8E10-0EC7CD33CA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C4AF73-E8AC-3C43-8520-2677CF0F3F1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626ED2-FC95-2D48-B30E-8E63605ABB54}" type="datetime1">
              <a:rPr lang="en-US" smtClean="0"/>
              <a:t>4/18/2019</a:t>
            </a:fld>
            <a:endParaRPr lang="en-US"/>
          </a:p>
        </p:txBody>
      </p:sp>
      <p:sp>
        <p:nvSpPr>
          <p:cNvPr id="5" name="Footer Placeholder 4">
            <a:extLst>
              <a:ext uri="{FF2B5EF4-FFF2-40B4-BE49-F238E27FC236}">
                <a16:creationId xmlns:a16="http://schemas.microsoft.com/office/drawing/2014/main" id="{99B712F1-1888-394F-8FF2-850AB922A6C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27C2B51-6B1A-3545-8AB5-C2F0D51C1D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FCE5F3-0296-3D48-A0F0-A60BF65F487B}" type="slidenum">
              <a:rPr lang="en-US" smtClean="0"/>
              <a:t>‹#›</a:t>
            </a:fld>
            <a:endParaRPr lang="en-US"/>
          </a:p>
        </p:txBody>
      </p:sp>
    </p:spTree>
    <p:extLst>
      <p:ext uri="{BB962C8B-B14F-4D97-AF65-F5344CB8AC3E}">
        <p14:creationId xmlns:p14="http://schemas.microsoft.com/office/powerpoint/2010/main" val="394076662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883D405-D02A-7440-843A-33A3BCC96C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C138F7F-5D48-2647-BF0D-4E2A8AF4AB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92424F-DEE6-AC4F-B4A0-BE7D66FFB2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F5315B93-1C77-2B46-BAC4-EEF29D5A17E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E3DC1B56-16A5-784D-B243-2C20E4484A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72937508"/>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335229" y="4954385"/>
            <a:ext cx="11087801" cy="609435"/>
          </a:xfrm>
        </p:spPr>
        <p:txBody>
          <a:bodyPr/>
          <a:lstStyle/>
          <a:p>
            <a:r>
              <a:rPr lang="en-US" dirty="0"/>
              <a:t>DEPARTMENT OF COMPUTER SCIENCE     |    </a:t>
            </a:r>
            <a:r>
              <a:rPr lang="en-US" dirty="0" smtClean="0"/>
              <a:t>04/18/2019</a:t>
            </a:r>
            <a:endParaRPr lang="en-US" dirty="0"/>
          </a:p>
          <a:p>
            <a:endParaRPr lang="en-US" dirty="0"/>
          </a:p>
        </p:txBody>
      </p:sp>
      <p:sp>
        <p:nvSpPr>
          <p:cNvPr id="2" name="Title 1"/>
          <p:cNvSpPr>
            <a:spLocks noGrp="1"/>
          </p:cNvSpPr>
          <p:nvPr>
            <p:ph type="ctrTitle"/>
          </p:nvPr>
        </p:nvSpPr>
        <p:spPr>
          <a:xfrm>
            <a:off x="288430" y="1903616"/>
            <a:ext cx="11087801" cy="1972157"/>
          </a:xfrm>
        </p:spPr>
        <p:txBody>
          <a:bodyPr/>
          <a:lstStyle/>
          <a:p>
            <a:r>
              <a:rPr lang="en-US" dirty="0"/>
              <a:t>Lecture </a:t>
            </a:r>
            <a:r>
              <a:rPr lang="en-US" dirty="0" smtClean="0"/>
              <a:t>23: </a:t>
            </a:r>
            <a:r>
              <a:rPr lang="en-US" dirty="0"/>
              <a:t>Introduction to Computer Programming Course - CS1010</a:t>
            </a:r>
          </a:p>
        </p:txBody>
      </p:sp>
    </p:spTree>
    <p:extLst>
      <p:ext uri="{BB962C8B-B14F-4D97-AF65-F5344CB8AC3E}">
        <p14:creationId xmlns:p14="http://schemas.microsoft.com/office/powerpoint/2010/main" val="10118070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6</a:t>
            </a:r>
            <a:endParaRPr lang="en-US" dirty="0"/>
          </a:p>
        </p:txBody>
      </p:sp>
      <p:sp>
        <p:nvSpPr>
          <p:cNvPr id="3" name="Content Placeholder 2"/>
          <p:cNvSpPr>
            <a:spLocks noGrp="1"/>
          </p:cNvSpPr>
          <p:nvPr>
            <p:ph idx="1"/>
          </p:nvPr>
        </p:nvSpPr>
        <p:spPr/>
        <p:txBody>
          <a:bodyPr/>
          <a:lstStyle/>
          <a:p>
            <a:r>
              <a:rPr lang="en-US" dirty="0"/>
              <a:t>Write a Python program to multiply all the </a:t>
            </a:r>
            <a:r>
              <a:rPr lang="en-US" dirty="0" smtClean="0"/>
              <a:t>items (Values) </a:t>
            </a:r>
            <a:r>
              <a:rPr lang="en-US" dirty="0"/>
              <a:t>in a dictionary.</a:t>
            </a:r>
          </a:p>
        </p:txBody>
      </p:sp>
    </p:spTree>
    <p:extLst>
      <p:ext uri="{BB962C8B-B14F-4D97-AF65-F5344CB8AC3E}">
        <p14:creationId xmlns:p14="http://schemas.microsoft.com/office/powerpoint/2010/main" val="33864820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7</a:t>
            </a:r>
            <a:endParaRPr lang="en-US" dirty="0"/>
          </a:p>
        </p:txBody>
      </p:sp>
      <p:sp>
        <p:nvSpPr>
          <p:cNvPr id="3" name="Content Placeholder 2"/>
          <p:cNvSpPr>
            <a:spLocks noGrp="1"/>
          </p:cNvSpPr>
          <p:nvPr>
            <p:ph idx="1"/>
          </p:nvPr>
        </p:nvSpPr>
        <p:spPr/>
        <p:txBody>
          <a:bodyPr/>
          <a:lstStyle/>
          <a:p>
            <a:r>
              <a:rPr lang="en-US" dirty="0"/>
              <a:t>Write a Python program to sort a dictionary by key.</a:t>
            </a:r>
          </a:p>
        </p:txBody>
      </p:sp>
    </p:spTree>
    <p:extLst>
      <p:ext uri="{BB962C8B-B14F-4D97-AF65-F5344CB8AC3E}">
        <p14:creationId xmlns:p14="http://schemas.microsoft.com/office/powerpoint/2010/main" val="13728833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8</a:t>
            </a:r>
            <a:endParaRPr lang="en-US" dirty="0"/>
          </a:p>
        </p:txBody>
      </p:sp>
      <p:sp>
        <p:nvSpPr>
          <p:cNvPr id="3" name="Content Placeholder 2"/>
          <p:cNvSpPr>
            <a:spLocks noGrp="1"/>
          </p:cNvSpPr>
          <p:nvPr>
            <p:ph idx="1"/>
          </p:nvPr>
        </p:nvSpPr>
        <p:spPr/>
        <p:txBody>
          <a:bodyPr/>
          <a:lstStyle/>
          <a:p>
            <a:r>
              <a:rPr lang="en-US" dirty="0" smtClean="0"/>
              <a:t>According to an encryption technique called ROT-13, each letter of the alphabet is weighed down by 13 positions. For example ‘a’ becomes ‘n’, ‘b’ becomes ‘o’ and so on. We are given the key for this encryption (next slide). </a:t>
            </a:r>
            <a:r>
              <a:rPr lang="en-US" dirty="0"/>
              <a:t>Write a function decode that takes two arguments, a secrete message stored as a </a:t>
            </a:r>
            <a:r>
              <a:rPr lang="en-US" dirty="0" smtClean="0"/>
              <a:t>string and </a:t>
            </a:r>
            <a:r>
              <a:rPr lang="en-US" dirty="0"/>
              <a:t>a key like the one above stored as a dictionary, and returns the decoded string. </a:t>
            </a:r>
            <a:r>
              <a:rPr lang="en-US" dirty="0" smtClean="0"/>
              <a:t>Use your </a:t>
            </a:r>
            <a:r>
              <a:rPr lang="en-US" dirty="0"/>
              <a:t>function to write a program that decodes the following </a:t>
            </a:r>
            <a:r>
              <a:rPr lang="en-US" dirty="0" smtClean="0"/>
              <a:t>secret </a:t>
            </a:r>
            <a:r>
              <a:rPr lang="en-US" dirty="0"/>
              <a:t>message</a:t>
            </a:r>
            <a:r>
              <a:rPr lang="en-US" dirty="0" smtClean="0"/>
              <a:t>:</a:t>
            </a:r>
          </a:p>
          <a:p>
            <a:r>
              <a:rPr lang="en-US" dirty="0" err="1" smtClean="0"/>
              <a:t>Pnrfne</a:t>
            </a:r>
            <a:r>
              <a:rPr lang="en-US" dirty="0" smtClean="0"/>
              <a:t> </a:t>
            </a:r>
            <a:r>
              <a:rPr lang="en-US" dirty="0" err="1"/>
              <a:t>pvcure</a:t>
            </a:r>
            <a:r>
              <a:rPr lang="en-US" dirty="0"/>
              <a:t>? V </a:t>
            </a:r>
            <a:r>
              <a:rPr lang="en-US" dirty="0" err="1"/>
              <a:t>zhpu</a:t>
            </a:r>
            <a:r>
              <a:rPr lang="en-US" dirty="0"/>
              <a:t> </a:t>
            </a:r>
            <a:r>
              <a:rPr lang="en-US" dirty="0" err="1"/>
              <a:t>cersre</a:t>
            </a:r>
            <a:r>
              <a:rPr lang="en-US" dirty="0"/>
              <a:t> </a:t>
            </a:r>
            <a:r>
              <a:rPr lang="en-US" dirty="0" err="1"/>
              <a:t>Pnrfne</a:t>
            </a:r>
            <a:r>
              <a:rPr lang="en-US" dirty="0"/>
              <a:t> </a:t>
            </a:r>
            <a:r>
              <a:rPr lang="en-US" dirty="0" err="1"/>
              <a:t>fnynq</a:t>
            </a:r>
            <a:r>
              <a:rPr lang="en-US" dirty="0"/>
              <a:t>!</a:t>
            </a:r>
            <a:endParaRPr lang="en-US" dirty="0" smtClean="0"/>
          </a:p>
          <a:p>
            <a:endParaRPr lang="en-US" dirty="0"/>
          </a:p>
        </p:txBody>
      </p:sp>
    </p:spTree>
    <p:extLst>
      <p:ext uri="{BB962C8B-B14F-4D97-AF65-F5344CB8AC3E}">
        <p14:creationId xmlns:p14="http://schemas.microsoft.com/office/powerpoint/2010/main" val="8749464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8</a:t>
            </a:r>
            <a:endParaRPr lang="en-US" dirty="0"/>
          </a:p>
        </p:txBody>
      </p:sp>
      <p:sp>
        <p:nvSpPr>
          <p:cNvPr id="3" name="Content Placeholder 2"/>
          <p:cNvSpPr>
            <a:spLocks noGrp="1"/>
          </p:cNvSpPr>
          <p:nvPr>
            <p:ph idx="1"/>
          </p:nvPr>
        </p:nvSpPr>
        <p:spPr/>
        <p:txBody>
          <a:bodyPr/>
          <a:lstStyle/>
          <a:p>
            <a:r>
              <a:rPr lang="en-US" dirty="0"/>
              <a:t>key ={’a ’ : ’ n ’ , ’b ’ : ’ o ’ , ’ c ’ : ’ p ’ , ’d ’ : ’ q ’ , ’ e ’ : ’ r ’ , ’ f ’ : ’ s ’ ,’g ’ : ’ t ’ , ’h ’ : ’ u ’ , ’ </a:t>
            </a:r>
            <a:r>
              <a:rPr lang="en-US" dirty="0" err="1"/>
              <a:t>i</a:t>
            </a:r>
            <a:r>
              <a:rPr lang="en-US" dirty="0"/>
              <a:t> ’ : ’ v ’ , ’ j ’ : ’ w’ , ’k ’ : ’ x ’ , ’ l ’ : ’ y ’ ,’m’ : ’ z ’ , ’n ’ : ’ a ’ , ’o ’ : ’ b ’ , ’p ’ : ’ c ’ , ’q ’ : ’ d ’ , ’ r ’ : ’ e ’ ,’ s ’ : ’ f ’ , ’ t ’ : ’ g ’ , ’u ’ : ’ h ’ , ’v ’ : ’ </a:t>
            </a:r>
            <a:r>
              <a:rPr lang="en-US" dirty="0" err="1"/>
              <a:t>i</a:t>
            </a:r>
            <a:r>
              <a:rPr lang="en-US" dirty="0"/>
              <a:t> ’ , ’w’ : ’ j ’ , ’x ’ : ’ k ’ ,’y ’ : ’ l ’ , ’ z ’ : ’m’ , ’A’ : ’N’ , ’B’ : ’O’ , ’C’ : ’ P’ , ’D’ : ’Q’ ,’E’ : ’R’ , ’F ’ : ’ S ’ , ’G’ : ’ T’ , ’H’ : ’U’ , ’ I ’ : ’V’ , ’J ’ : ’W’ ,’K’ : ’X’ , ’L ’ : ’Y’ , ’M’ : ’ Z ’ , ’N’ : ’A’ , ’O’ : ’ B’ , ’P’ : ’ C’ ,’Q’ : ’D’ , ’R’ : ’ E’ , ’S ’ : ’ F’ , ’T’ : ’G’ , ’U’ : ’H’ , ’V’ : ’ I ’ ,’W’ : ’ J ’ , ’X’ : ’K’ , ’Y’ : ’ L’ , ’Z ’ : ’M’}</a:t>
            </a:r>
          </a:p>
        </p:txBody>
      </p:sp>
    </p:spTree>
    <p:extLst>
      <p:ext uri="{BB962C8B-B14F-4D97-AF65-F5344CB8AC3E}">
        <p14:creationId xmlns:p14="http://schemas.microsoft.com/office/powerpoint/2010/main" val="695083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Class Exercise</a:t>
            </a:r>
            <a:endParaRPr lang="en-US" dirty="0"/>
          </a:p>
        </p:txBody>
      </p:sp>
      <p:sp>
        <p:nvSpPr>
          <p:cNvPr id="3" name="Content Placeholder 2"/>
          <p:cNvSpPr>
            <a:spLocks noGrp="1"/>
          </p:cNvSpPr>
          <p:nvPr>
            <p:ph idx="1"/>
          </p:nvPr>
        </p:nvSpPr>
        <p:spPr>
          <a:xfrm>
            <a:off x="838200" y="1449659"/>
            <a:ext cx="10515600" cy="4727304"/>
          </a:xfrm>
        </p:spPr>
        <p:txBody>
          <a:bodyPr>
            <a:normAutofit lnSpcReduction="10000"/>
          </a:bodyPr>
          <a:lstStyle/>
          <a:p>
            <a:r>
              <a:rPr lang="en-US" dirty="0" smtClean="0"/>
              <a:t>Given a string, find if it is a permutation of a palindrome. Assume there is no space between the characters of the given string.</a:t>
            </a:r>
          </a:p>
          <a:p>
            <a:r>
              <a:rPr lang="en-US" b="1" dirty="0" smtClean="0"/>
              <a:t>Test Cases:</a:t>
            </a:r>
          </a:p>
          <a:p>
            <a:r>
              <a:rPr lang="en-US" dirty="0" smtClean="0"/>
              <a:t>Input: </a:t>
            </a:r>
            <a:r>
              <a:rPr lang="en-US" dirty="0" err="1" smtClean="0"/>
              <a:t>xxxyy</a:t>
            </a:r>
            <a:r>
              <a:rPr lang="en-US" dirty="0" smtClean="0"/>
              <a:t>, Result: True (because ‘</a:t>
            </a:r>
            <a:r>
              <a:rPr lang="en-US" dirty="0" err="1" smtClean="0"/>
              <a:t>xyxyx</a:t>
            </a:r>
            <a:r>
              <a:rPr lang="en-US" dirty="0" smtClean="0"/>
              <a:t>’)</a:t>
            </a:r>
          </a:p>
          <a:p>
            <a:r>
              <a:rPr lang="en-US" dirty="0" smtClean="0"/>
              <a:t>Input: </a:t>
            </a:r>
            <a:r>
              <a:rPr lang="en-US" dirty="0" err="1" smtClean="0"/>
              <a:t>tactcoa</a:t>
            </a:r>
            <a:r>
              <a:rPr lang="en-US" dirty="0" smtClean="0"/>
              <a:t>, Result: True (because ‘</a:t>
            </a:r>
            <a:r>
              <a:rPr lang="en-US" dirty="0" err="1" smtClean="0"/>
              <a:t>tacocat</a:t>
            </a:r>
            <a:r>
              <a:rPr lang="en-US" dirty="0" smtClean="0"/>
              <a:t>’, ‘</a:t>
            </a:r>
            <a:r>
              <a:rPr lang="en-US" dirty="0" err="1" smtClean="0"/>
              <a:t>atcocta</a:t>
            </a:r>
            <a:r>
              <a:rPr lang="en-US" dirty="0" smtClean="0"/>
              <a:t>’)</a:t>
            </a:r>
          </a:p>
          <a:p>
            <a:r>
              <a:rPr lang="en-US" dirty="0" smtClean="0"/>
              <a:t>Input: </a:t>
            </a:r>
            <a:r>
              <a:rPr lang="en-US" dirty="0" err="1" smtClean="0"/>
              <a:t>runnurses</a:t>
            </a:r>
            <a:r>
              <a:rPr lang="en-US" dirty="0" smtClean="0"/>
              <a:t>, Result: True (because ‘</a:t>
            </a:r>
            <a:r>
              <a:rPr lang="en-US" dirty="0" err="1" smtClean="0"/>
              <a:t>nursesrun</a:t>
            </a:r>
            <a:r>
              <a:rPr lang="en-US" dirty="0" smtClean="0"/>
              <a:t>’)</a:t>
            </a:r>
          </a:p>
          <a:p>
            <a:r>
              <a:rPr lang="en-US" dirty="0" smtClean="0"/>
              <a:t>Input: </a:t>
            </a:r>
            <a:r>
              <a:rPr lang="en-US" dirty="0" err="1" smtClean="0"/>
              <a:t>omm</a:t>
            </a:r>
            <a:r>
              <a:rPr lang="en-US" dirty="0" smtClean="0"/>
              <a:t>, Result: True (because ‘mom’)</a:t>
            </a:r>
          </a:p>
          <a:p>
            <a:r>
              <a:rPr lang="en-US" dirty="0" smtClean="0"/>
              <a:t>Input: mono, Result :False (because no arrangement of letters makes it a palindrome)</a:t>
            </a:r>
          </a:p>
          <a:p>
            <a:r>
              <a:rPr lang="en-US" dirty="0" smtClean="0"/>
              <a:t>Input: table, Result: </a:t>
            </a:r>
            <a:r>
              <a:rPr lang="en-US" dirty="0" smtClean="0"/>
              <a:t>False</a:t>
            </a:r>
          </a:p>
          <a:p>
            <a:endParaRPr lang="en-US" dirty="0"/>
          </a:p>
        </p:txBody>
      </p:sp>
    </p:spTree>
    <p:extLst>
      <p:ext uri="{BB962C8B-B14F-4D97-AF65-F5344CB8AC3E}">
        <p14:creationId xmlns:p14="http://schemas.microsoft.com/office/powerpoint/2010/main" val="36883937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Class</a:t>
            </a:r>
            <a:endParaRPr lang="en-US" dirty="0"/>
          </a:p>
        </p:txBody>
      </p:sp>
      <p:sp>
        <p:nvSpPr>
          <p:cNvPr id="3" name="Content Placeholder 2"/>
          <p:cNvSpPr>
            <a:spLocks noGrp="1"/>
          </p:cNvSpPr>
          <p:nvPr>
            <p:ph idx="1"/>
          </p:nvPr>
        </p:nvSpPr>
        <p:spPr/>
        <p:txBody>
          <a:bodyPr/>
          <a:lstStyle/>
          <a:p>
            <a:r>
              <a:rPr lang="en-US" dirty="0" smtClean="0"/>
              <a:t>Problem solving</a:t>
            </a:r>
            <a:endParaRPr lang="en-US" dirty="0"/>
          </a:p>
        </p:txBody>
      </p:sp>
    </p:spTree>
    <p:extLst>
      <p:ext uri="{BB962C8B-B14F-4D97-AF65-F5344CB8AC3E}">
        <p14:creationId xmlns:p14="http://schemas.microsoft.com/office/powerpoint/2010/main" val="1662763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Announcements</a:t>
            </a:r>
          </a:p>
        </p:txBody>
      </p:sp>
      <p:sp>
        <p:nvSpPr>
          <p:cNvPr id="3" name="Content Placeholder 2"/>
          <p:cNvSpPr>
            <a:spLocks noGrp="1"/>
          </p:cNvSpPr>
          <p:nvPr>
            <p:ph idx="1"/>
          </p:nvPr>
        </p:nvSpPr>
        <p:spPr>
          <a:xfrm>
            <a:off x="838200" y="1419497"/>
            <a:ext cx="10515600" cy="4757466"/>
          </a:xfrm>
        </p:spPr>
        <p:txBody>
          <a:bodyPr/>
          <a:lstStyle/>
          <a:p>
            <a:r>
              <a:rPr lang="en-US" dirty="0"/>
              <a:t>Homework 10 is due on April 23</a:t>
            </a:r>
            <a:r>
              <a:rPr lang="en-US" baseline="30000" dirty="0"/>
              <a:t>rd</a:t>
            </a:r>
            <a:r>
              <a:rPr lang="en-US" dirty="0"/>
              <a:t>  (Tuesday)</a:t>
            </a:r>
          </a:p>
          <a:p>
            <a:r>
              <a:rPr lang="en-US" dirty="0"/>
              <a:t>Exam Review on April 25th</a:t>
            </a:r>
          </a:p>
          <a:p>
            <a:endParaRPr lang="en-US" dirty="0" smtClean="0"/>
          </a:p>
        </p:txBody>
      </p:sp>
    </p:spTree>
    <p:extLst>
      <p:ext uri="{BB962C8B-B14F-4D97-AF65-F5344CB8AC3E}">
        <p14:creationId xmlns:p14="http://schemas.microsoft.com/office/powerpoint/2010/main" val="85281233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8DEFA-014E-6F4D-B0A3-639DE469F71D}"/>
              </a:ext>
            </a:extLst>
          </p:cNvPr>
          <p:cNvSpPr>
            <a:spLocks noGrp="1"/>
          </p:cNvSpPr>
          <p:nvPr>
            <p:ph type="title"/>
          </p:nvPr>
        </p:nvSpPr>
        <p:spPr/>
        <p:txBody>
          <a:bodyPr/>
          <a:lstStyle/>
          <a:p>
            <a:r>
              <a:rPr lang="en-US" b="1" dirty="0" smtClean="0"/>
              <a:t>Goals for Today</a:t>
            </a:r>
            <a:endParaRPr lang="en-US" b="1" dirty="0"/>
          </a:p>
        </p:txBody>
      </p:sp>
      <p:sp>
        <p:nvSpPr>
          <p:cNvPr id="3" name="Content Placeholder 2">
            <a:extLst>
              <a:ext uri="{FF2B5EF4-FFF2-40B4-BE49-F238E27FC236}">
                <a16:creationId xmlns:a16="http://schemas.microsoft.com/office/drawing/2014/main" id="{607508E5-16B6-CA41-B3E5-2660F2300C27}"/>
              </a:ext>
            </a:extLst>
          </p:cNvPr>
          <p:cNvSpPr>
            <a:spLocks noGrp="1"/>
          </p:cNvSpPr>
          <p:nvPr>
            <p:ph idx="1"/>
          </p:nvPr>
        </p:nvSpPr>
        <p:spPr/>
        <p:txBody>
          <a:bodyPr/>
          <a:lstStyle/>
          <a:p>
            <a:r>
              <a:rPr lang="en-US" sz="3200" b="1" dirty="0" smtClean="0"/>
              <a:t>Problems on Dictionaries</a:t>
            </a:r>
          </a:p>
          <a:p>
            <a:r>
              <a:rPr lang="en-US" sz="3200" b="1" dirty="0" smtClean="0"/>
              <a:t>In Class Exercise</a:t>
            </a:r>
            <a:endParaRPr lang="en-US" sz="3200" b="1" dirty="0"/>
          </a:p>
        </p:txBody>
      </p:sp>
    </p:spTree>
    <p:extLst>
      <p:ext uri="{BB962C8B-B14F-4D97-AF65-F5344CB8AC3E}">
        <p14:creationId xmlns:p14="http://schemas.microsoft.com/office/powerpoint/2010/main" val="37060673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A0301-E66A-DC48-8779-CAD4514DF821}"/>
              </a:ext>
            </a:extLst>
          </p:cNvPr>
          <p:cNvSpPr>
            <a:spLocks noGrp="1"/>
          </p:cNvSpPr>
          <p:nvPr>
            <p:ph type="title"/>
          </p:nvPr>
        </p:nvSpPr>
        <p:spPr>
          <a:xfrm>
            <a:off x="838200" y="365125"/>
            <a:ext cx="10515600" cy="999441"/>
          </a:xfrm>
        </p:spPr>
        <p:txBody>
          <a:bodyPr/>
          <a:lstStyle/>
          <a:p>
            <a:r>
              <a:rPr lang="en-US" dirty="0"/>
              <a:t>Object Types (Table from Previous Lecture)</a:t>
            </a:r>
          </a:p>
        </p:txBody>
      </p:sp>
      <p:graphicFrame>
        <p:nvGraphicFramePr>
          <p:cNvPr id="4" name="Content Placeholder 3">
            <a:extLst>
              <a:ext uri="{FF2B5EF4-FFF2-40B4-BE49-F238E27FC236}">
                <a16:creationId xmlns:a16="http://schemas.microsoft.com/office/drawing/2014/main" id="{CED1ED1C-DB08-364F-A5AF-CE5547FE4160}"/>
              </a:ext>
            </a:extLst>
          </p:cNvPr>
          <p:cNvGraphicFramePr>
            <a:graphicFrameLocks noGrp="1"/>
          </p:cNvGraphicFramePr>
          <p:nvPr>
            <p:ph idx="1"/>
            <p:extLst/>
          </p:nvPr>
        </p:nvGraphicFramePr>
        <p:xfrm>
          <a:off x="838200" y="1491175"/>
          <a:ext cx="10515600" cy="4719049"/>
        </p:xfrm>
        <a:graphic>
          <a:graphicData uri="http://schemas.openxmlformats.org/drawingml/2006/table">
            <a:tbl>
              <a:tblPr firstRow="1" bandRow="1">
                <a:tableStyleId>{5C22544A-7EE6-4342-B048-85BDC9FD1C3A}</a:tableStyleId>
              </a:tblPr>
              <a:tblGrid>
                <a:gridCol w="3505200">
                  <a:extLst>
                    <a:ext uri="{9D8B030D-6E8A-4147-A177-3AD203B41FA5}">
                      <a16:colId xmlns:a16="http://schemas.microsoft.com/office/drawing/2014/main" val="2236180480"/>
                    </a:ext>
                  </a:extLst>
                </a:gridCol>
                <a:gridCol w="2155874">
                  <a:extLst>
                    <a:ext uri="{9D8B030D-6E8A-4147-A177-3AD203B41FA5}">
                      <a16:colId xmlns:a16="http://schemas.microsoft.com/office/drawing/2014/main" val="2215140655"/>
                    </a:ext>
                  </a:extLst>
                </a:gridCol>
                <a:gridCol w="4854526">
                  <a:extLst>
                    <a:ext uri="{9D8B030D-6E8A-4147-A177-3AD203B41FA5}">
                      <a16:colId xmlns:a16="http://schemas.microsoft.com/office/drawing/2014/main" val="156148418"/>
                    </a:ext>
                  </a:extLst>
                </a:gridCol>
              </a:tblGrid>
              <a:tr h="400760">
                <a:tc>
                  <a:txBody>
                    <a:bodyPr/>
                    <a:lstStyle/>
                    <a:p>
                      <a:r>
                        <a:rPr lang="en-US" dirty="0"/>
                        <a:t>Name </a:t>
                      </a:r>
                    </a:p>
                  </a:txBody>
                  <a:tcPr/>
                </a:tc>
                <a:tc>
                  <a:txBody>
                    <a:bodyPr/>
                    <a:lstStyle/>
                    <a:p>
                      <a:r>
                        <a:rPr lang="en-US" dirty="0"/>
                        <a:t>Type (representation)</a:t>
                      </a:r>
                    </a:p>
                  </a:txBody>
                  <a:tcPr/>
                </a:tc>
                <a:tc>
                  <a:txBody>
                    <a:bodyPr/>
                    <a:lstStyle/>
                    <a:p>
                      <a:r>
                        <a:rPr lang="en-US" dirty="0"/>
                        <a:t>Example</a:t>
                      </a:r>
                    </a:p>
                  </a:txBody>
                  <a:tcPr/>
                </a:tc>
                <a:extLst>
                  <a:ext uri="{0D108BD9-81ED-4DB2-BD59-A6C34878D82A}">
                    <a16:rowId xmlns:a16="http://schemas.microsoft.com/office/drawing/2014/main" val="4014994957"/>
                  </a:ext>
                </a:extLst>
              </a:tr>
              <a:tr h="400760">
                <a:tc>
                  <a:txBody>
                    <a:bodyPr/>
                    <a:lstStyle/>
                    <a:p>
                      <a:r>
                        <a:rPr lang="en-US" dirty="0"/>
                        <a:t>Integers</a:t>
                      </a:r>
                    </a:p>
                  </a:txBody>
                  <a:tcPr/>
                </a:tc>
                <a:tc>
                  <a:txBody>
                    <a:bodyPr/>
                    <a:lstStyle/>
                    <a:p>
                      <a:r>
                        <a:rPr lang="en-US" dirty="0" err="1"/>
                        <a:t>int</a:t>
                      </a:r>
                      <a:endParaRPr lang="en-US" dirty="0"/>
                    </a:p>
                  </a:txBody>
                  <a:tcPr/>
                </a:tc>
                <a:tc>
                  <a:txBody>
                    <a:bodyPr/>
                    <a:lstStyle/>
                    <a:p>
                      <a:r>
                        <a:rPr lang="en-US" dirty="0"/>
                        <a:t>Whole Numbers: 1, 5 , 7500</a:t>
                      </a:r>
                    </a:p>
                  </a:txBody>
                  <a:tcPr/>
                </a:tc>
                <a:extLst>
                  <a:ext uri="{0D108BD9-81ED-4DB2-BD59-A6C34878D82A}">
                    <a16:rowId xmlns:a16="http://schemas.microsoft.com/office/drawing/2014/main" val="3050693170"/>
                  </a:ext>
                </a:extLst>
              </a:tr>
              <a:tr h="400760">
                <a:tc>
                  <a:txBody>
                    <a:bodyPr/>
                    <a:lstStyle/>
                    <a:p>
                      <a:r>
                        <a:rPr lang="en-US" dirty="0"/>
                        <a:t>Floating Point</a:t>
                      </a:r>
                    </a:p>
                  </a:txBody>
                  <a:tcPr/>
                </a:tc>
                <a:tc>
                  <a:txBody>
                    <a:bodyPr/>
                    <a:lstStyle/>
                    <a:p>
                      <a:r>
                        <a:rPr lang="en-US" dirty="0"/>
                        <a:t>float</a:t>
                      </a:r>
                    </a:p>
                  </a:txBody>
                  <a:tcPr/>
                </a:tc>
                <a:tc>
                  <a:txBody>
                    <a:bodyPr/>
                    <a:lstStyle/>
                    <a:p>
                      <a:r>
                        <a:rPr lang="en-US" dirty="0"/>
                        <a:t>Decimal: 2.3, 4.6, 23.15</a:t>
                      </a:r>
                    </a:p>
                  </a:txBody>
                  <a:tcPr/>
                </a:tc>
                <a:extLst>
                  <a:ext uri="{0D108BD9-81ED-4DB2-BD59-A6C34878D82A}">
                    <a16:rowId xmlns:a16="http://schemas.microsoft.com/office/drawing/2014/main" val="4011686591"/>
                  </a:ext>
                </a:extLst>
              </a:tr>
              <a:tr h="691723">
                <a:tc>
                  <a:txBody>
                    <a:bodyPr/>
                    <a:lstStyle/>
                    <a:p>
                      <a:r>
                        <a:rPr lang="en-US" dirty="0"/>
                        <a:t>Strings</a:t>
                      </a:r>
                    </a:p>
                  </a:txBody>
                  <a:tcPr>
                    <a:solidFill>
                      <a:schemeClr val="accent1">
                        <a:lumMod val="20000"/>
                        <a:lumOff val="80000"/>
                      </a:schemeClr>
                    </a:solidFill>
                  </a:tcPr>
                </a:tc>
                <a:tc>
                  <a:txBody>
                    <a:bodyPr/>
                    <a:lstStyle/>
                    <a:p>
                      <a:r>
                        <a:rPr lang="en-US" dirty="0" err="1"/>
                        <a:t>str</a:t>
                      </a:r>
                      <a:endParaRPr lang="en-US" dirty="0"/>
                    </a:p>
                  </a:txBody>
                  <a:tcPr>
                    <a:solidFill>
                      <a:schemeClr val="accent1">
                        <a:lumMod val="20000"/>
                        <a:lumOff val="80000"/>
                      </a:schemeClr>
                    </a:solidFill>
                  </a:tcPr>
                </a:tc>
                <a:tc>
                  <a:txBody>
                    <a:bodyPr/>
                    <a:lstStyle/>
                    <a:p>
                      <a:r>
                        <a:rPr lang="en-US" dirty="0"/>
                        <a:t>Ordered sequence of characters: “hello” “Sam” “2000”</a:t>
                      </a:r>
                    </a:p>
                  </a:txBody>
                  <a:tcPr>
                    <a:solidFill>
                      <a:schemeClr val="accent1">
                        <a:lumMod val="20000"/>
                        <a:lumOff val="80000"/>
                      </a:schemeClr>
                    </a:solidFill>
                  </a:tcPr>
                </a:tc>
                <a:extLst>
                  <a:ext uri="{0D108BD9-81ED-4DB2-BD59-A6C34878D82A}">
                    <a16:rowId xmlns:a16="http://schemas.microsoft.com/office/drawing/2014/main" val="2876678305"/>
                  </a:ext>
                </a:extLst>
              </a:tr>
              <a:tr h="400760">
                <a:tc>
                  <a:txBody>
                    <a:bodyPr/>
                    <a:lstStyle/>
                    <a:p>
                      <a:r>
                        <a:rPr lang="en-US" dirty="0"/>
                        <a:t>Lists</a:t>
                      </a:r>
                    </a:p>
                  </a:txBody>
                  <a:tcPr/>
                </a:tc>
                <a:tc>
                  <a:txBody>
                    <a:bodyPr/>
                    <a:lstStyle/>
                    <a:p>
                      <a:r>
                        <a:rPr lang="en-US" dirty="0"/>
                        <a:t>list</a:t>
                      </a:r>
                    </a:p>
                  </a:txBody>
                  <a:tcPr/>
                </a:tc>
                <a:tc>
                  <a:txBody>
                    <a:bodyPr/>
                    <a:lstStyle/>
                    <a:p>
                      <a:r>
                        <a:rPr lang="en-US" dirty="0"/>
                        <a:t>Ordered sequence of objects: [10, “hello”, 500.5]</a:t>
                      </a:r>
                    </a:p>
                  </a:txBody>
                  <a:tcPr/>
                </a:tc>
                <a:extLst>
                  <a:ext uri="{0D108BD9-81ED-4DB2-BD59-A6C34878D82A}">
                    <a16:rowId xmlns:a16="http://schemas.microsoft.com/office/drawing/2014/main" val="2351833501"/>
                  </a:ext>
                </a:extLst>
              </a:tr>
              <a:tr h="691723">
                <a:tc>
                  <a:txBody>
                    <a:bodyPr/>
                    <a:lstStyle/>
                    <a:p>
                      <a:r>
                        <a:rPr lang="en-US" dirty="0"/>
                        <a:t>Dictionary</a:t>
                      </a:r>
                    </a:p>
                  </a:txBody>
                  <a:tcPr/>
                </a:tc>
                <a:tc>
                  <a:txBody>
                    <a:bodyPr/>
                    <a:lstStyle/>
                    <a:p>
                      <a:r>
                        <a:rPr lang="en-US" dirty="0" err="1"/>
                        <a:t>dict</a:t>
                      </a:r>
                      <a:endParaRPr lang="en-US" dirty="0"/>
                    </a:p>
                  </a:txBody>
                  <a:tcPr/>
                </a:tc>
                <a:tc>
                  <a:txBody>
                    <a:bodyPr/>
                    <a:lstStyle/>
                    <a:p>
                      <a:r>
                        <a:rPr lang="en-US" dirty="0"/>
                        <a:t>Unordered Key Value pairs: {“</a:t>
                      </a:r>
                      <a:r>
                        <a:rPr lang="en-US" dirty="0" err="1"/>
                        <a:t>mykey</a:t>
                      </a:r>
                      <a:r>
                        <a:rPr lang="en-US" dirty="0"/>
                        <a:t>”:”Value”, “place”: “New York”}</a:t>
                      </a:r>
                    </a:p>
                  </a:txBody>
                  <a:tcPr/>
                </a:tc>
                <a:extLst>
                  <a:ext uri="{0D108BD9-81ED-4DB2-BD59-A6C34878D82A}">
                    <a16:rowId xmlns:a16="http://schemas.microsoft.com/office/drawing/2014/main" val="1974811264"/>
                  </a:ext>
                </a:extLst>
              </a:tr>
              <a:tr h="691723">
                <a:tc>
                  <a:txBody>
                    <a:bodyPr/>
                    <a:lstStyle/>
                    <a:p>
                      <a:r>
                        <a:rPr lang="en-US" dirty="0"/>
                        <a:t>Tuples</a:t>
                      </a:r>
                    </a:p>
                  </a:txBody>
                  <a:tcPr/>
                </a:tc>
                <a:tc>
                  <a:txBody>
                    <a:bodyPr/>
                    <a:lstStyle/>
                    <a:p>
                      <a:r>
                        <a:rPr lang="en-US" dirty="0" err="1"/>
                        <a:t>tup</a:t>
                      </a:r>
                      <a:endParaRPr lang="en-US" dirty="0"/>
                    </a:p>
                  </a:txBody>
                  <a:tcPr/>
                </a:tc>
                <a:tc>
                  <a:txBody>
                    <a:bodyPr/>
                    <a:lstStyle/>
                    <a:p>
                      <a:r>
                        <a:rPr lang="en-US" dirty="0"/>
                        <a:t>Ordered immutable sequence of objects: (100,”Hello”, 20.5)</a:t>
                      </a:r>
                    </a:p>
                  </a:txBody>
                  <a:tcPr/>
                </a:tc>
                <a:extLst>
                  <a:ext uri="{0D108BD9-81ED-4DB2-BD59-A6C34878D82A}">
                    <a16:rowId xmlns:a16="http://schemas.microsoft.com/office/drawing/2014/main" val="2969795918"/>
                  </a:ext>
                </a:extLst>
              </a:tr>
              <a:tr h="400760">
                <a:tc>
                  <a:txBody>
                    <a:bodyPr/>
                    <a:lstStyle/>
                    <a:p>
                      <a:r>
                        <a:rPr lang="en-US" dirty="0"/>
                        <a:t>Sets</a:t>
                      </a:r>
                    </a:p>
                  </a:txBody>
                  <a:tcPr/>
                </a:tc>
                <a:tc>
                  <a:txBody>
                    <a:bodyPr/>
                    <a:lstStyle/>
                    <a:p>
                      <a:r>
                        <a:rPr lang="en-US" dirty="0"/>
                        <a:t>set</a:t>
                      </a:r>
                    </a:p>
                  </a:txBody>
                  <a:tcPr/>
                </a:tc>
                <a:tc>
                  <a:txBody>
                    <a:bodyPr/>
                    <a:lstStyle/>
                    <a:p>
                      <a:r>
                        <a:rPr lang="en-US" dirty="0"/>
                        <a:t>Unordered collection of unique objects: {“</a:t>
                      </a:r>
                      <a:r>
                        <a:rPr lang="en-US" dirty="0" err="1"/>
                        <a:t>a”,”b</a:t>
                      </a:r>
                      <a:r>
                        <a:rPr lang="en-US" dirty="0"/>
                        <a:t>”}</a:t>
                      </a:r>
                    </a:p>
                  </a:txBody>
                  <a:tcPr/>
                </a:tc>
                <a:extLst>
                  <a:ext uri="{0D108BD9-81ED-4DB2-BD59-A6C34878D82A}">
                    <a16:rowId xmlns:a16="http://schemas.microsoft.com/office/drawing/2014/main" val="2054884691"/>
                  </a:ext>
                </a:extLst>
              </a:tr>
              <a:tr h="400760">
                <a:tc>
                  <a:txBody>
                    <a:bodyPr/>
                    <a:lstStyle/>
                    <a:p>
                      <a:r>
                        <a:rPr lang="en-US" dirty="0"/>
                        <a:t>Booleans</a:t>
                      </a:r>
                    </a:p>
                  </a:txBody>
                  <a:tcPr>
                    <a:solidFill>
                      <a:schemeClr val="tx2">
                        <a:lumMod val="20000"/>
                        <a:lumOff val="80000"/>
                      </a:schemeClr>
                    </a:solidFill>
                  </a:tcPr>
                </a:tc>
                <a:tc>
                  <a:txBody>
                    <a:bodyPr/>
                    <a:lstStyle/>
                    <a:p>
                      <a:r>
                        <a:rPr lang="en-US" dirty="0"/>
                        <a:t>bool</a:t>
                      </a:r>
                    </a:p>
                  </a:txBody>
                  <a:tcPr>
                    <a:solidFill>
                      <a:schemeClr val="tx2">
                        <a:lumMod val="20000"/>
                        <a:lumOff val="80000"/>
                      </a:schemeClr>
                    </a:solidFill>
                  </a:tcPr>
                </a:tc>
                <a:tc>
                  <a:txBody>
                    <a:bodyPr/>
                    <a:lstStyle/>
                    <a:p>
                      <a:r>
                        <a:rPr lang="en-US" dirty="0"/>
                        <a:t>Logical Value: True, False</a:t>
                      </a:r>
                    </a:p>
                  </a:txBody>
                  <a:tcPr>
                    <a:solidFill>
                      <a:schemeClr val="tx2">
                        <a:lumMod val="20000"/>
                        <a:lumOff val="80000"/>
                      </a:schemeClr>
                    </a:solidFill>
                  </a:tcPr>
                </a:tc>
                <a:extLst>
                  <a:ext uri="{0D108BD9-81ED-4DB2-BD59-A6C34878D82A}">
                    <a16:rowId xmlns:a16="http://schemas.microsoft.com/office/drawing/2014/main" val="1648759687"/>
                  </a:ext>
                </a:extLst>
              </a:tr>
            </a:tbl>
          </a:graphicData>
        </a:graphic>
      </p:graphicFrame>
    </p:spTree>
    <p:extLst>
      <p:ext uri="{BB962C8B-B14F-4D97-AF65-F5344CB8AC3E}">
        <p14:creationId xmlns:p14="http://schemas.microsoft.com/office/powerpoint/2010/main" val="12816541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1</a:t>
            </a:r>
            <a:endParaRPr lang="en-US" dirty="0"/>
          </a:p>
        </p:txBody>
      </p:sp>
      <p:sp>
        <p:nvSpPr>
          <p:cNvPr id="3" name="Content Placeholder 2"/>
          <p:cNvSpPr>
            <a:spLocks noGrp="1"/>
          </p:cNvSpPr>
          <p:nvPr>
            <p:ph idx="1"/>
          </p:nvPr>
        </p:nvSpPr>
        <p:spPr/>
        <p:txBody>
          <a:bodyPr/>
          <a:lstStyle/>
          <a:p>
            <a:r>
              <a:rPr lang="en-US" dirty="0" smtClean="0"/>
              <a:t>Read the text file called dict.txt from the folder code. Find the number of times each letter of the alphabet appears in the file.</a:t>
            </a:r>
            <a:endParaRPr lang="en-US" dirty="0"/>
          </a:p>
        </p:txBody>
      </p:sp>
    </p:spTree>
    <p:extLst>
      <p:ext uri="{BB962C8B-B14F-4D97-AF65-F5344CB8AC3E}">
        <p14:creationId xmlns:p14="http://schemas.microsoft.com/office/powerpoint/2010/main" val="33592703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2</a:t>
            </a:r>
            <a:endParaRPr lang="en-US" dirty="0"/>
          </a:p>
        </p:txBody>
      </p:sp>
      <p:sp>
        <p:nvSpPr>
          <p:cNvPr id="3" name="Content Placeholder 2"/>
          <p:cNvSpPr>
            <a:spLocks noGrp="1"/>
          </p:cNvSpPr>
          <p:nvPr>
            <p:ph idx="1"/>
          </p:nvPr>
        </p:nvSpPr>
        <p:spPr/>
        <p:txBody>
          <a:bodyPr/>
          <a:lstStyle/>
          <a:p>
            <a:r>
              <a:rPr lang="en-US" dirty="0" smtClean="0"/>
              <a:t>Given a string, return True if it has all unique characters. Otherwise return False.</a:t>
            </a:r>
            <a:endParaRPr lang="en-US" dirty="0"/>
          </a:p>
        </p:txBody>
      </p:sp>
    </p:spTree>
    <p:extLst>
      <p:ext uri="{BB962C8B-B14F-4D97-AF65-F5344CB8AC3E}">
        <p14:creationId xmlns:p14="http://schemas.microsoft.com/office/powerpoint/2010/main" val="10212881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3</a:t>
            </a:r>
            <a:endParaRPr lang="en-US" dirty="0"/>
          </a:p>
        </p:txBody>
      </p:sp>
      <p:sp>
        <p:nvSpPr>
          <p:cNvPr id="3" name="Content Placeholder 2"/>
          <p:cNvSpPr>
            <a:spLocks noGrp="1"/>
          </p:cNvSpPr>
          <p:nvPr>
            <p:ph idx="1"/>
          </p:nvPr>
        </p:nvSpPr>
        <p:spPr/>
        <p:txBody>
          <a:bodyPr/>
          <a:lstStyle/>
          <a:p>
            <a:r>
              <a:rPr lang="en-US" dirty="0" smtClean="0"/>
              <a:t>Given 2 strings, check if one is the permutation of the other.</a:t>
            </a:r>
          </a:p>
          <a:p>
            <a:r>
              <a:rPr lang="en-US" dirty="0" smtClean="0"/>
              <a:t>Test cases:</a:t>
            </a:r>
          </a:p>
          <a:p>
            <a:r>
              <a:rPr lang="en-US" dirty="0"/>
              <a:t>s</a:t>
            </a:r>
            <a:r>
              <a:rPr lang="en-US" dirty="0" smtClean="0"/>
              <a:t>tr1: </a:t>
            </a:r>
            <a:r>
              <a:rPr lang="en-US" dirty="0" err="1" smtClean="0"/>
              <a:t>abcd</a:t>
            </a:r>
            <a:r>
              <a:rPr lang="en-US" dirty="0" smtClean="0"/>
              <a:t>, str2: </a:t>
            </a:r>
            <a:r>
              <a:rPr lang="en-US" dirty="0" err="1" smtClean="0"/>
              <a:t>dabc</a:t>
            </a:r>
            <a:r>
              <a:rPr lang="en-US" dirty="0" smtClean="0"/>
              <a:t>, Result: True</a:t>
            </a:r>
          </a:p>
          <a:p>
            <a:r>
              <a:rPr lang="en-US" dirty="0" smtClean="0"/>
              <a:t>Str1: </a:t>
            </a:r>
            <a:r>
              <a:rPr lang="en-US" dirty="0" err="1" smtClean="0"/>
              <a:t>abba</a:t>
            </a:r>
            <a:r>
              <a:rPr lang="en-US" dirty="0" smtClean="0"/>
              <a:t>, str2: </a:t>
            </a:r>
            <a:r>
              <a:rPr lang="en-US" dirty="0" err="1" smtClean="0"/>
              <a:t>abbd</a:t>
            </a:r>
            <a:r>
              <a:rPr lang="en-US" dirty="0" smtClean="0"/>
              <a:t>, </a:t>
            </a:r>
            <a:r>
              <a:rPr lang="en-US" dirty="0" err="1" smtClean="0"/>
              <a:t>Result:False</a:t>
            </a:r>
            <a:endParaRPr lang="en-US" dirty="0" smtClean="0"/>
          </a:p>
          <a:p>
            <a:endParaRPr lang="en-US" dirty="0"/>
          </a:p>
          <a:p>
            <a:r>
              <a:rPr lang="en-US" dirty="0" smtClean="0"/>
              <a:t>Permutation means a different arrangement of the same set of things/objects.</a:t>
            </a:r>
            <a:endParaRPr lang="en-US" dirty="0"/>
          </a:p>
        </p:txBody>
      </p:sp>
    </p:spTree>
    <p:extLst>
      <p:ext uri="{BB962C8B-B14F-4D97-AF65-F5344CB8AC3E}">
        <p14:creationId xmlns:p14="http://schemas.microsoft.com/office/powerpoint/2010/main" val="6026801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4</a:t>
            </a:r>
            <a:endParaRPr lang="en-US" dirty="0"/>
          </a:p>
        </p:txBody>
      </p:sp>
      <p:sp>
        <p:nvSpPr>
          <p:cNvPr id="3" name="Content Placeholder 2"/>
          <p:cNvSpPr>
            <a:spLocks noGrp="1"/>
          </p:cNvSpPr>
          <p:nvPr>
            <p:ph idx="1"/>
          </p:nvPr>
        </p:nvSpPr>
        <p:spPr/>
        <p:txBody>
          <a:bodyPr/>
          <a:lstStyle/>
          <a:p>
            <a:r>
              <a:rPr lang="en-US" dirty="0" smtClean="0"/>
              <a:t>Given a dictionary with all integer values, write a program to sort the values.</a:t>
            </a:r>
            <a:endParaRPr lang="en-US" dirty="0"/>
          </a:p>
        </p:txBody>
      </p:sp>
    </p:spTree>
    <p:extLst>
      <p:ext uri="{BB962C8B-B14F-4D97-AF65-F5344CB8AC3E}">
        <p14:creationId xmlns:p14="http://schemas.microsoft.com/office/powerpoint/2010/main" val="894049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5</a:t>
            </a:r>
            <a:endParaRPr lang="en-US" dirty="0"/>
          </a:p>
        </p:txBody>
      </p:sp>
      <p:sp>
        <p:nvSpPr>
          <p:cNvPr id="3" name="Content Placeholder 2"/>
          <p:cNvSpPr>
            <a:spLocks noGrp="1"/>
          </p:cNvSpPr>
          <p:nvPr>
            <p:ph idx="1"/>
          </p:nvPr>
        </p:nvSpPr>
        <p:spPr/>
        <p:txBody>
          <a:bodyPr/>
          <a:lstStyle/>
          <a:p>
            <a:r>
              <a:rPr lang="en-US" dirty="0"/>
              <a:t>Write a Python script to concatenate following dictionaries to create a new one</a:t>
            </a:r>
            <a:r>
              <a:rPr lang="en-US" dirty="0" smtClean="0"/>
              <a:t>.</a:t>
            </a:r>
            <a:endParaRPr lang="en-US" dirty="0"/>
          </a:p>
          <a:p>
            <a:r>
              <a:rPr lang="en-US" dirty="0"/>
              <a:t>Sample Dictionary : </a:t>
            </a:r>
            <a:br>
              <a:rPr lang="en-US" dirty="0"/>
            </a:br>
            <a:r>
              <a:rPr lang="en-US" dirty="0"/>
              <a:t>dic1={1:10, 2:20} </a:t>
            </a:r>
            <a:br>
              <a:rPr lang="en-US" dirty="0"/>
            </a:br>
            <a:r>
              <a:rPr lang="en-US" dirty="0"/>
              <a:t>dic2={3:30, 4:40} </a:t>
            </a:r>
            <a:br>
              <a:rPr lang="en-US" dirty="0"/>
            </a:br>
            <a:r>
              <a:rPr lang="en-US" dirty="0"/>
              <a:t>dic3={5:50,6:60}</a:t>
            </a:r>
            <a:br>
              <a:rPr lang="en-US" dirty="0"/>
            </a:br>
            <a:r>
              <a:rPr lang="en-US" dirty="0"/>
              <a:t>Expected Result : {1: 10, 2: 20, 3: 30, 4: 40, 5: 50, 6: 60}</a:t>
            </a:r>
          </a:p>
        </p:txBody>
      </p:sp>
    </p:spTree>
    <p:extLst>
      <p:ext uri="{BB962C8B-B14F-4D97-AF65-F5344CB8AC3E}">
        <p14:creationId xmlns:p14="http://schemas.microsoft.com/office/powerpoint/2010/main" val="528640343"/>
      </p:ext>
    </p:extLst>
  </p:cSld>
  <p:clrMapOvr>
    <a:masterClrMapping/>
  </p:clrMapOvr>
</p:sld>
</file>

<file path=ppt/theme/theme1.xml><?xml version="1.0" encoding="utf-8"?>
<a:theme xmlns:a="http://schemas.openxmlformats.org/drawingml/2006/main" name="1_Office Theme">
  <a:themeElements>
    <a:clrScheme name="2015TemplateColors">
      <a:dk1>
        <a:sysClr val="windowText" lastClr="000000"/>
      </a:dk1>
      <a:lt1>
        <a:sysClr val="window" lastClr="FFFFFF"/>
      </a:lt1>
      <a:dk2>
        <a:srgbClr val="323232"/>
      </a:dk2>
      <a:lt2>
        <a:srgbClr val="EEECE1"/>
      </a:lt2>
      <a:accent1>
        <a:srgbClr val="D00016"/>
      </a:accent1>
      <a:accent2>
        <a:srgbClr val="32323C"/>
      </a:accent2>
      <a:accent3>
        <a:srgbClr val="B9B5AD"/>
      </a:accent3>
      <a:accent4>
        <a:srgbClr val="325A9C"/>
      </a:accent4>
      <a:accent5>
        <a:srgbClr val="EFE793"/>
      </a:accent5>
      <a:accent6>
        <a:srgbClr val="2F3C60"/>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49685</TotalTime>
  <Words>913</Words>
  <Application>Microsoft Office PowerPoint</Application>
  <PresentationFormat>Widescreen</PresentationFormat>
  <Paragraphs>73</Paragraphs>
  <Slides>15</Slides>
  <Notes>1</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15</vt:i4>
      </vt:variant>
    </vt:vector>
  </HeadingPairs>
  <TitlesOfParts>
    <vt:vector size="22" baseType="lpstr">
      <vt:lpstr>Arial</vt:lpstr>
      <vt:lpstr>Calibri</vt:lpstr>
      <vt:lpstr>Calibri Light</vt:lpstr>
      <vt:lpstr>Wingdings</vt:lpstr>
      <vt:lpstr>1_Office Theme</vt:lpstr>
      <vt:lpstr>Office Theme</vt:lpstr>
      <vt:lpstr>2_Office Theme</vt:lpstr>
      <vt:lpstr>Lecture 23: Introduction to Computer Programming Course - CS1010</vt:lpstr>
      <vt:lpstr>Announcements</vt:lpstr>
      <vt:lpstr>Goals for Today</vt:lpstr>
      <vt:lpstr>Object Types (Table from Previous Lecture)</vt:lpstr>
      <vt:lpstr>Problem 1</vt:lpstr>
      <vt:lpstr>Problem 2</vt:lpstr>
      <vt:lpstr>Problem 3</vt:lpstr>
      <vt:lpstr>Problem 4</vt:lpstr>
      <vt:lpstr>Problem 5</vt:lpstr>
      <vt:lpstr>Problem 6</vt:lpstr>
      <vt:lpstr>Problem 7</vt:lpstr>
      <vt:lpstr>Problem 8</vt:lpstr>
      <vt:lpstr>Problem 8</vt:lpstr>
      <vt:lpstr>In Class Exercise</vt:lpstr>
      <vt:lpstr>Next Class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7: Introduction to Computer Programming Course - CS1010</dc:title>
  <dc:creator>Uzma Mushtaque</dc:creator>
  <cp:lastModifiedBy>mushtu</cp:lastModifiedBy>
  <cp:revision>726</cp:revision>
  <dcterms:created xsi:type="dcterms:W3CDTF">2019-02-04T15:19:36Z</dcterms:created>
  <dcterms:modified xsi:type="dcterms:W3CDTF">2019-04-18T21:26:42Z</dcterms:modified>
</cp:coreProperties>
</file>